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4.xml" ContentType="application/vnd.openxmlformats-officedocument.presentationml.notesSlide+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8" r:id="rId2"/>
    <p:sldId id="256" r:id="rId3"/>
    <p:sldId id="288" r:id="rId4"/>
    <p:sldId id="259" r:id="rId5"/>
    <p:sldId id="289" r:id="rId6"/>
    <p:sldId id="260" r:id="rId7"/>
    <p:sldId id="290" r:id="rId8"/>
    <p:sldId id="261" r:id="rId9"/>
    <p:sldId id="291" r:id="rId10"/>
    <p:sldId id="262" r:id="rId11"/>
    <p:sldId id="292" r:id="rId12"/>
    <p:sldId id="263" r:id="rId13"/>
    <p:sldId id="293" r:id="rId14"/>
    <p:sldId id="264" r:id="rId15"/>
    <p:sldId id="294" r:id="rId16"/>
    <p:sldId id="265" r:id="rId17"/>
    <p:sldId id="295" r:id="rId18"/>
    <p:sldId id="266" r:id="rId19"/>
    <p:sldId id="296" r:id="rId20"/>
    <p:sldId id="267" r:id="rId21"/>
    <p:sldId id="297" r:id="rId22"/>
    <p:sldId id="268" r:id="rId23"/>
    <p:sldId id="298" r:id="rId24"/>
    <p:sldId id="269" r:id="rId25"/>
    <p:sldId id="299" r:id="rId26"/>
    <p:sldId id="270" r:id="rId27"/>
    <p:sldId id="300" r:id="rId28"/>
    <p:sldId id="271" r:id="rId29"/>
    <p:sldId id="301" r:id="rId30"/>
    <p:sldId id="272" r:id="rId31"/>
    <p:sldId id="302" r:id="rId32"/>
    <p:sldId id="273" r:id="rId33"/>
    <p:sldId id="303" r:id="rId34"/>
    <p:sldId id="274" r:id="rId35"/>
    <p:sldId id="304" r:id="rId36"/>
    <p:sldId id="275" r:id="rId37"/>
    <p:sldId id="305" r:id="rId38"/>
    <p:sldId id="276" r:id="rId39"/>
    <p:sldId id="306" r:id="rId40"/>
    <p:sldId id="277" r:id="rId41"/>
    <p:sldId id="307" r:id="rId42"/>
    <p:sldId id="278" r:id="rId43"/>
    <p:sldId id="308" r:id="rId44"/>
    <p:sldId id="279" r:id="rId45"/>
    <p:sldId id="309" r:id="rId46"/>
    <p:sldId id="280" r:id="rId47"/>
    <p:sldId id="310" r:id="rId48"/>
    <p:sldId id="281" r:id="rId49"/>
    <p:sldId id="311" r:id="rId50"/>
    <p:sldId id="282" r:id="rId51"/>
    <p:sldId id="312" r:id="rId52"/>
    <p:sldId id="283" r:id="rId53"/>
    <p:sldId id="313" r:id="rId54"/>
    <p:sldId id="284" r:id="rId55"/>
    <p:sldId id="314" r:id="rId56"/>
    <p:sldId id="285" r:id="rId57"/>
    <p:sldId id="315" r:id="rId58"/>
    <p:sldId id="286" r:id="rId59"/>
    <p:sldId id="316" r:id="rId60"/>
    <p:sldId id="287" r:id="rId61"/>
    <p:sldId id="317" r:id="rId62"/>
    <p:sldId id="257" r:id="rId63"/>
    <p:sldId id="318" r:id="rId6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0066FF"/>
    <a:srgbClr val="000099"/>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08" autoAdjust="0"/>
    <p:restoredTop sz="83877" autoAdjust="0"/>
  </p:normalViewPr>
  <p:slideViewPr>
    <p:cSldViewPr>
      <p:cViewPr varScale="1">
        <p:scale>
          <a:sx n="62" d="100"/>
          <a:sy n="62" d="100"/>
        </p:scale>
        <p:origin x="73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37" d="100"/>
          <a:sy n="37" d="100"/>
        </p:scale>
        <p:origin x="-147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68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68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68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2E0F78C-30FD-45B0-8F69-BAE4BBCD9EE5}" type="slidenum">
              <a:rPr lang="en-US"/>
              <a:pPr/>
              <a:t>‹#›</a:t>
            </a:fld>
            <a:endParaRPr lang="en-US"/>
          </a:p>
        </p:txBody>
      </p:sp>
    </p:spTree>
    <p:extLst>
      <p:ext uri="{BB962C8B-B14F-4D97-AF65-F5344CB8AC3E}">
        <p14:creationId xmlns:p14="http://schemas.microsoft.com/office/powerpoint/2010/main" val="1746995642"/>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5-10-07T11:31:50.452"/>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1586 315 512,'-53'0'0,"53"-52"0,-52 52 0,52-52 0,-53 52 0,0 0 0,0-54 0,0 54 0,-53-53 0,54 53 0,0 0 0,-1-52 0,0 52 0,0 0 0,-52 0 0,52-53 0,0 53 0,0 0 0,0 53 0,0-53 0,1 52 0,0-52 0,-54 53 0,53 1 0,0-2 0,1-52 0,52 52 0,-53 1 0,53-1 0,-53 2 0,53-1 0,0-1 0,0 2 0,0-1 0,-53-1 0,53 1 0,0 53 0,53-54 0,-53 1 0,0-1 0,0 2 0,53-1 0,-53-1 0,53 2 0,-53-1 0,52 52 0,-52-105 0,53 54 0,-53-3 0,53 2 0,-53 0 0,53 0 0,0 0 0,-53 0 0,52-1 0,0-52 0,-52 54 0,53-54 0,0 53 0,-53-1 0,53-52 0,0 53 0,0-53 0,-53 53 0,52-1 0,1-52 0,-53 53 0,53-53 0,0 53 0,0-53 0,-53 53 0,52 0 0,0-53 0,-52 53 0,53-53 0,-53 0 0,53 52 0,-53-52 0,53 54 0,0-54 0,-53 0 0,53 53 0,0-53 0,-53 52 0,52-52 0,-52 0 0,53 53 0,-53-53 0,53 0 0,-53 53 0,53-53 0,-53 0 0,52 52 0,1-52 0,-53 53 0,0-53 0,52 53 0,-52-53 0,53 53 0,-53-53 0,0 53 0,53-53 0,-53 0 0,53 53 0,-53-1 0,0-52 0,0 54 0,0-54 0,53 53 0,-53-1 0,0-52 0,0 52 0,0 2 0,0-54 0,0 105 0,-53-105 0,53 54 0,0-2 0,0 1 0,-106 52 0,53-51 0,1-1 0,52-53 0,-105 104 0,52-104 0,0 54 0,0-2 0,1-52 0,-1 0 0,53 53 0,-53-53 0,0 54 0,0-54 0,0 52 0,0-52 0,53 0 0,-52 53 0,0-53 0,-1 53 0,0-53 0,0 0 0,0 52 0,1-52 0,52 54 0,-53-54 0,0 53 0,0-53 0,0 51 0,53-51 0,-53 53 0,1-53 0,0 54 0,52-2 0,-53 1 0,0-53 0,0 54 0,53-2 0,-53 1 0,1-53 0,52 53 0,-53-1 0,53 2 0,-53-1 0,53-2 0,-53 3 0,53-1 0,0-1 0,0 1 0,0 1 0,0-2 0,0 1 0,0 0 0,0-1 0,0-52 0,0 54 0,53-2 0,-53 0 0,0 2 0,53-54 0,0 53 0,-53-53 0,52 52 0,-52-52 0,53 0 0,0 53 0,-53-53 0,53 0 0,0 0 0,-1 0 0,0 0 0,-52 0 0,53 0 0,0 0 0,0 0 0,0 0 0,-53 0 0,53-53 0,-1 53 0,1 0 0,0-52 0,0 52 0,0-53 0,-1 53 0,0 0 0,-52-54 0,53 2 0,0 52 0,0-52 0,0-2 0,0 54 0,0-52 0,-1-1 0,-52 0 0,53 1 0,0 52 0,0-54 0,-1 1 0,1 1 0,-1 52 0,-52-53 0,53-1 0,0 3 0,0 51 0,0-53 0,0-1 0,-1 2 0,1-1 0,0 53 0,0-53 0,-1 1 0,1-2 0,-53 54 0,53-53 0,-1 1 0,1-2 0,0 54 0,0-53 0,0 53 0,-53-51 0,53-2 0,-1 53 0,1-54 0,-53 54 0,53-52 0,-1-1 0,1 53 0,0-53 0,-53 53 0,105-106 0,-52 53 0,0-53 0,-53 106 0,53-104 0,0 51 0,-1-53 0,1 106 0,-53-53 0,53 0 0,-53 1 0,0-2 0,0 1 0,52 1 0,-52-2 0,0 2 0,0 0 0,0-1 0,0-1 0,0 2 0,0-1 0,0 0 0,-52 0 0,52 0 0,0 53 0,-53-53 0,53 1 0,-53-1 0,53 53 0,-52-53 0,52 1 0,-53 52 0,53-53 0,-53 53 0,0-54 0,53 54 0,-53-52 0,0 52 0,1-53 0,52 53 0,-53-53 0,0 53 0,53-53 0,-52 53 0,-1-53 0,0 53 0,53-53 0,-52 53 0,-1-52 0,0 52 0,53-53 0,-53 53 0,0-53 0,0 53 0,53-52 0,-52-1 0,-1 53 0,53-54 0,-53 2 0,1 52 0,52-53 0,-53 0 0,53 0 0,-53 53 0,53-53 0,-53 0 0,53 2 0,-52-3 0,52 1 0,-53 53 0,53-52 0,-53-1 0,53-1 0,0 54 0,-53-52 0,53-1 0,0-1 0,-53 2 0,53 52 0,-53-53 0,53 1 0,0 0 0,0 52 0,-52-54 0,52 1 0,0 53 0,0-52 0,0 52 0,0-53 0,-53 53 0,53-54 0,0 2 0,0 52 0,0 0 0,0-53 0,-52 53 0,52-54 0,0 54 0,0 0 0,0-52 0,-53 52 0,53 0 0,0-53 0,0 53 0,-53 0 0,53 0 0,0-52 0,0 52 0,-53 0 0,53 0 0,0 0 0</inkml:trace>
</inkml:ink>
</file>

<file path=ppt/ink/ink10.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5-10-07T11:33:37.966"/>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2696 634 512,'0'0'0,"0"-54"0,-53 2 0,53 52 0,0-53 0,0 1 0,-53 0 0,53-2 0,-53 1 0,1 1 0,0-1 0,-1 53 0,0-53 0,-53 53 0,53-52 0,-52 52 0,-1-53 0,1 53 0,-1 0 0,1 0 0,-1 53 0,0-53 0,0 52 0,2-52 0,-2 53 0,0 0 0,1-1 0,-1 1 0,0 1 0,1-2 0,53 53 0,-54-53 0,53 2 0,0 50 0,0-50 0,0 51 0,1-52 0,-1 52 0,53-52 0,-53 52 0,53 2 0,0-56 0,-53 56 0,53-55 0,0 54 0,0-1 0,0-52 0,0 53 0,0-54 0,53 0 0,-53 55 0,53-55 0,-53 0 0,53 2 0,-1-2 0,1 1 0,0 0 0,0-53 0,0 53 0,0-1 0,0-52 0,-1 0 0,53 53 0,-52-53 0,0 0 0,53 52 0,-54-52 0,54 0 0,-53 0 0,53 0 0,-2 0 0,2 0 0,-53-52 0,53 52 0,0-53 0,-1 53 0,0-52 0,1 52 0,-53-53 0,52 0 0,1 0 0,-53 1 0,0-2 0,52 2 0,-53 0 0,54-1 0,-53-1 0,0-50 0,0 51 0,-1 0 0,-52-53 0,53 54 0,-53-1 0,53-52 0,-53 52 0,0-52 0,53 52 0,-53-53 0,-53 53 0,53 0 0,0-52 0,0 52 0,-53-52 0,53 51 0,-53 3 0,1-2 0,52-1 0,-53 2 0,0-1 0,0 1 0,0 0 0,0 52 0,1-54 0,0 54 0,-1 0 0,0-53 0,53 53 0</inkml:trace>
</inkml:ink>
</file>

<file path=ppt/ink/ink1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7-09-11T13:10:06.557"/>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3142 2963 512,'0'0'0,"0"0"0,0 0 0,0-53 0,-53 53 0,53 0 0,0-54 0,-53 54 0,53-52 0,-53 52 0,53-53 0,-53 53 0,0-54 0,53 54 0,-53-52 0,0 52 0,0-53 0,-1 53 0,1-53 0,0 1 0,0 52 0,-1-54 0,1 54 0,-52-53 0,52 53 0,-1-52 0,-52 52 0,53 0 0,-1-54 0,-52 54 0,53 0 0,-54 0 0,2 0 0,52 0 0,-54 0 0,1 0 0,52 0 0,-52 0 0,53 0 0,-53 54 0,53-54 0,0 52 0,-54 1 0,54-53 0,0 54 0,0-54 0,-54 52 0,107 1 0,-53-53 0,0 53 0,1-1 0,52 2 0,-54 51 0,1-51 0,53-1 0,-53 52 0,53-51 0,-53 51 0,53-52 0,-54 53 0,54-53 0,-53 53 0,53-1 0,-53 2 0,53-55 0,0 53 0,0 1 0,0-53 0,0 53 0,0-1 0,53-52 0,-53 53 0,0-53 0,53 0 0,-53 53 0,54-53 0,-1-1 0,0 2 0,-53-1 0,53-1 0,1 1 0,51 1 0,-52-2 0,1 1 0,-1-53 0,53 53 0,-53 0 0,54-53 0,-1 53 0,-53-53 0,53 53 0,-53-53 0,54 52 0,-1-52 0,1 0 0,-1 0 0,-54 0 0,55 0 0,-1 0 0,-53 0 0,54 0 0,-1-52 0,1 52 0,-2-53 0,2 53 0,-1-53 0,-53 0 0,54 53 0,-54-53 0,53 0 0,-53 1 0,53-2 0,1-51 0,-54-54 0,0 53 0,-53 106 0,107-159 0,-54 53 0,0 1 0,-53 52 0,53-53 0,-106 53 0,53 0 0,0 0 0,0 0 0,0-51 0,0 50 0,-53 1 0,53 1 0,0-1 0,-53-53 0,53 53 0,0-1 0,-54-51 0,54 52 0,-53 1 0,53-2 0,0 1 0,-53 1 0,53-1 0,-53-1 0,53 54 0,-54-52 0,1 52 0,53 0 0,-53 0 0</inkml:trace>
</inkml:ink>
</file>

<file path=ppt/ink/ink12.xml><?xml version="1.0" encoding="utf-8"?>
<inkml:ink xmlns:inkml="http://www.w3.org/2003/InkML">
  <inkml:definitions>
    <inkml:context xml:id="ctx0">
      <inkml:inkSource xml:id="inkSrc0">
        <inkml:traceFormat>
          <inkml:channel name="X" type="integer" max="1024" units="cm"/>
          <inkml:channel name="Y" type="integer" max="768" units="cm"/>
          <inkml:channel name="T" type="integer" max="2.14748E9" units="dev"/>
        </inkml:traceFormat>
        <inkml:channelProperties>
          <inkml:channelProperty channel="X" name="resolution" value="28.36565" units="1/cm"/>
          <inkml:channelProperty channel="Y" name="resolution" value="28.33948" units="1/cm"/>
          <inkml:channelProperty channel="T" name="resolution" value="1" units="1/dev"/>
        </inkml:channelProperties>
      </inkml:inkSource>
      <inkml:timestamp xml:id="ts0" timeString="2017-09-11T13:10:14.681"/>
    </inkml:context>
    <inkml:brush xml:id="br0">
      <inkml:brushProperty name="width" value="0.06667" units="cm"/>
      <inkml:brushProperty name="height" value="0.06667" units="cm"/>
      <inkml:brushProperty name="fitToCurve" value="1"/>
    </inkml:brush>
  </inkml:definitions>
  <inkml:trace contextRef="#ctx0" brushRef="#br0">0 0 0,'0'0'0,"0"0"16,0 0-1</inkml:trace>
</inkml:ink>
</file>

<file path=ppt/ink/ink1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7-09-11T13:10:26.366"/>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3142 2963 512,'0'0'0,"0"0"0,0 0 0,0-53 0,-53 53 0,53 0 0,0-54 0,-53 54 0,53-52 0,-53 52 0,53-53 0,-53 53 0,0-54 0,53 54 0,-53-52 0,0 52 0,0-53 0,-1 53 0,1-53 0,0 1 0,0 52 0,-1-54 0,1 54 0,-52-53 0,52 53 0,-1-52 0,-52 52 0,53 0 0,-1-54 0,-52 54 0,53 0 0,-54 0 0,2 0 0,52 0 0,-54 0 0,1 0 0,52 0 0,-52 0 0,53 0 0,-53 54 0,53-54 0,0 52 0,-54 1 0,54-53 0,0 54 0,0-54 0,-54 52 0,107 1 0,-53-53 0,0 53 0,1-1 0,52 2 0,-54 51 0,1-51 0,53-1 0,-53 52 0,53-51 0,-53 51 0,53-52 0,-54 53 0,54-53 0,-53 53 0,53-1 0,-53 2 0,53-55 0,0 53 0,0 1 0,0-53 0,0 53 0,0-1 0,53-52 0,-53 53 0,0-53 0,53 0 0,-53 53 0,54-53 0,-1-1 0,0 2 0,-53-1 0,53-1 0,1 1 0,51 1 0,-52-2 0,1 1 0,-1-53 0,53 53 0,-53 0 0,54-53 0,-1 53 0,-53-53 0,53 53 0,-53-53 0,54 52 0,-1-52 0,1 0 0,-1 0 0,-54 0 0,55 0 0,-1 0 0,-53 0 0,54 0 0,-1-52 0,1 52 0,-2-53 0,2 53 0,-1-53 0,-53 0 0,54 53 0,-54-53 0,53 0 0,-53 1 0,53-2 0,1-51 0,-54-54 0,0 53 0,-53 106 0,107-159 0,-54 53 0,0 1 0,-53 52 0,53-53 0,-106 53 0,53 0 0,0 0 0,0 0 0,0-51 0,0 50 0,-53 1 0,53 1 0,0-1 0,-53-53 0,53 53 0,0-1 0,-54-51 0,54 52 0,-53 1 0,53-2 0,0 1 0,-53 1 0,53-1 0,-53-1 0,53 54 0,-54-52 0,1 52 0,53 0 0,-53 0 0</inkml:trace>
</inkml:ink>
</file>

<file path=ppt/ink/ink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5-10-07T11:32:35.533"/>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1912 2885 512,'0'0'0,"0"0"0,0 0 0,0 0 0,-53 0 0,0 0 0,53 0 0,-106 0 0,54 0 0,-1 0 0,0 0 0,-53 0 0,53 53 0,-53-53 0,53 54 0,-53-54 0,1 52 0,-1 2 0,53 0 0,-52-2 0,52 1 0,-53 2 0,53-3 0,0 1 0,0 54 0,-52 0 0,52-55 0,0 56 0,0-56 0,0 56 0,0-2 0,53-52 0,-53 52 0,53-53 0,0 54 0,0-2 0,0-51 0,0 53 0,0 0 0,0-54 0,53 53 0,-53-53 0,53 54 0,0-54 0,0 1 0,0-1 0,0 53 0,52-52 0,-52-1 0,0 0 0,53 1 0,0-2 0,-54-52 0,54 54 0,0 0 0,-1-2 0,1-52 0,-53 54 0,53-54 0,0 54 0,0-54 0,-1 0 0,1 52 0,0-52 0,0 0 0,0 0 0,0 0 0,-53 0 0,51 0 0,2 0 0,-53-52 0,53-2 0,-53 54 0,53 0 0,0-54 0,-54 2 0,1-2 0,53 54 0,-53-54 0,53 2 0,-53-2 0,53 1 0,-53 0 0,52-1 0,-52 1 0,53 0 0,-53 0 0,52-1 0,-52 1 0,53 0 0,-53 53 0,52-54 0,1 1 0,-53 0 0,53 0 0,0 0 0,0-1 0,0 54 0,-1-53 0,1 53 0,0-53 0,0-1 0,0 54 0,51-54 0,-51 2 0,0 52 0,0-53 0,53 53 0,-53 0 0,-1-55 0,160 3 0,-53-1 0,52 53 0,0-54 0,-53 2 0,-211 52 0,159 0 0,0 0 0,-53 0 0,0-54 0,52 54 0,-52 0 0,0 0 0,0 0 0,0 0 0,-1 0 0,0 0 0,1 0 0,0 0 0,0 0 0,0 0 0,0 0 0,-54 0 0,54 0 0,0 0 0,-53 0 0,53 0 0,0 0 0,-53 0 0,52 0 0,1 0 0,0 0 0,-1 0 0,-52 0 0,53 0 0,0 0 0,-54 0 0,54 0 0,0 0 0,0 0 0,-53 54 0,53-108 0,-53 54 0,52 0 0,-52 0 0,53 0 0,0 0 0,-53 0 0,53 0 0,-53-54 0,52 54 0,-53 0 0,54-52 0,0 52 0,-53-54 0,0 54 0,53 0 0,-53-54 0,53 54 0,-54 0 0,1-52 0,53 52 0,-53-53 0,0 53 0,0-55 0,53 55 0,-53-52 0,0-1 0,0 53 0,-1-54 0,1 2 0,0-3 0,0 55 0,-1-53 0,1 1 0,0-3 0,0 2 0,0 1 0,0-2 0,-53 0 0,53 2 0,0-2 0,-53 1 0,52 0 0,1-1 0,0 1 0,-53-54 0,53 54 0,-53 1 0,53-2 0,0-53 0,-53 54 0,0 0 0,0-54 0,0 54 0,53 0 0,-53-1 0,0-52 0,0 53 0,-53-54 0,53 54 0,0-54 0,0 54 0,0 0 0,-53-54 0,53 53 0,-53-51 0,53 50 0,-53-50 0,0 50 0,0-50 0,1 51 0,-1 2 0,0-56 0,0 56 0,0-1 0,-53-54 0,53 54 0,1-2 0,-54 3 0,53-2 0,1 1 0,-54 1 0,53-3 0,-53 55 0,0-53 0,53 53 0,-53 0 0,1-52 0,-54 104 0,-53 1 0,106-53 0,0 107 0,1-54 0,105-53 0,-105 106 0,52-51 0,0-2 0,0-1 0,0 3 0,53-55 0,0 53 0,-53 53 0,0-52 0,53-2 0,-53 2 0,53 51 0,-53-50 0,53-2 0,0 54 0,-52-54 0,52-1 0,0 2 0,0 0 0,-53 52 0,53-53 0,0 1 0,0-1 0,-53 0 0,53 0 0,0 1 0,0 52 0,0-53 0,0 1 0,-53-1 0,53 0 0,0 0 0,0 1 0,-53-1 0,53 0 0,0 0 0,-53 1 0,53 0 0,-53-2 0,0 1 0,53 2 0,-53-55 0,0 52 0,0 1 0,0-53 0,1 54 0,-1-1 0,0-53 0,0 53 0,-53-53 0,53 54 0,1-54 0,-1 52 0,-53-52 0,53 0 0,1 0 0,-54 54 0,53-54 0,-53 0 0,53 54 0,0-54 0,-53 0 0,53 0 0,-52 0 0,52 52 0,-53-52 0,53 0 0,-53 0 0,0 0 0,53 53 0,-53-53 0,54 0 0,-53 0 0,52 0 0,-53 0 0,0 0 0,53 0 0,-53 0 0,1 0 0,-1 0 0,53 0 0,-53 0 0,0 0 0,53 0 0,-53 0 0,53 0 0,-52 0 0,-1 0 0,0 0 0,53 0 0,-52 0 0,52 0 0,-53 0 0,1 0 0,52 0 0,-53 0 0,53 0 0,-53 0 0,0 0 0,53 0 0,-52 0 0,-1 0 0,0 0 0,53 0 0,-53 0 0,0 0 0,0 0 0,55 0 0,-55 0 0,0 0 0,0 0 0,0 0 0,53 0 0,-53 0 0,1 0 0,52 0 0,-53 0 0,53 0 0,-53-53 0,0 53 0,53 0 0,-52 0 0,52 0 0,-53 0 0,-52-52 0,-54 52 0,107 0 0,-54-54 0,53 54 0,106 0 0,-106 0 0,0-54 0,53 54 0,53 0 0,-53 0 0,1 0 0,-54 0 0,53 0 0,0-52 0,0 52 0,0 0 0,-53 0 0,53 0 0,0-54 0,1 54 0,0 0 0,-54 0 0,53 0 0,0 0 0,0 0 0,0 0 0,0 0 0,0 0 0,0 0 0,0 0 0</inkml:trace>
</inkml:ink>
</file>

<file path=ppt/ink/ink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5-10-07T11:33:02.128"/>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3599 1273 512,'0'0'0,"0"0"0,0-52 0,0 0 0,0-2 0,0-49 0,-53 51 0,0-54 0,1 1 0,-54-53 0,1 53 0,-1 53 0,2-53 0,-55 0 0,1 53 0,-53-1 0,54 0 0,-54 1 0,0 52 0,2 0 0,-2 0 0,0 52 0,1 1 0,-1 52 0,53 0 0,0 0 0,0 52 0,53-50 0,-1 101 0,1-51 0,52 53 0,53 1 0,0-2 0,0 55 0,53-56 0,-1 4 0,54-2 0,-1 52 0,1-51 0,-1-3 0,53-51 0,0 1 0,0-1 0,52 1 0,1-105 0,0 52 0,-1-52 0,0-1 0,1-52 0,-53 0 0,52 0 0,-51-52 0,-1-1 0,-53 0 0,53-52 0,-53 0 0,-52 1 0,52-54 0,-52 0 0,0 1 0,0-52 0,-1 51 0,0-52 0,-52 0 0,53 53 0,-53-54 0,0 53 0,0-52 0,0 52 0,0 1 0,-53 0 0,1 51 0,52-49 0,-105 49 0,105 106 0</inkml:trace>
</inkml:ink>
</file>

<file path=ppt/ink/ink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5-10-07T11:33:03.648"/>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3852 1647 512,'0'0'0,"53"-54"0,-53 3 0,53-55 0,-53 54 0,0-54 0,0 1 0,-53 1 0,0-2 0,-1 2 0,1-2 0,-54 2 0,1-1 0,-1 1 0,-52 51 0,0-52 0,-1 52 0,-53-52 0,0 52 0,0 53 0,0-52 0,2 52 0,-55 0 0,53 0 0,0 0 0,0 52 0,53 1 0,2 52 0,-2-52 0,0 52 0,53-1 0,2 54 0,51-2 0,1-50 0,53 52 0,-53 0 0,53-1 0,53-52 0,-53 53 0,53-1 0,1 0 0,51-51 0,2 49 0,425 214 0,-532-369 0,319 158 0,-53-54 0,107 2 0,-109-106 0,3 0 0,-1 0 0,-266 0 0,159 0 0,1-53 0,0 0 0,-54 1 0,53 0 0,-52-1 0,-1-52 0,1 52 0,-1-52 0,1 1 0,-54-3 0,-1 4 0,2-2 0,-54 0 0,53 0 0,-53 0 0,0-52 0,0 104 0,0-105 0,0 105 0,-53-52 0,53 1 0,-54-2 0,54 106 0</inkml:trace>
</inkml:ink>
</file>

<file path=ppt/ink/ink5.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7-09-11T11:43:08.644"/>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3851 1647 512,'0'0'0,"53"-54"0,-53 3 0,53-55 0,-53 54 0,0-54 0,0 1 0,-53 1 0,0-2 0,-1 2 0,1-2 0,-54 2 0,1-1 0,-1 1 0,-52 51 0,0-52 0,0 52 0,-54-52 0,0 52 0,0 53 0,0-52 0,1 52 0,-54 0 0,53 0 0,0 0 0,1 52 0,52 1 0,2 52 0,-2-52 0,0 52 0,53-1 0,2 54 0,51-2 0,1-50 0,53 52 0,-53 0 0,53-1 0,53-52 0,-53 53 0,53-1 0,1 0 0,51-51 0,2 49 0,425 214 0,-532-369 0,318 158 0,-52-54 0,107 2 0,-108-106 0,2 0 0,-1 0 0,-266 0 0,159 0 0,1-53 0,-1 0 0,-53 1 0,53 0 0,-52-1 0,-1-52 0,1 52 0,-1-52 0,1 1 0,-54-3 0,-1 4 0,2-2 0,-54 0 0,53 0 0,-53 0 0,0-52 0,0 104 0,0-105 0,0 105 0,-53-52 0,53 1 0,-54-2 0,54 106 0</inkml:trace>
</inkml:ink>
</file>

<file path=ppt/ink/ink6.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7-09-11T11:43:12.200"/>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3851 1647 512,'0'0'0,"53"-54"0,-53 3 0,53-54 0,-53 53 0,0-54 0,0 1 0,-53 1 0,0-2 0,-1 2 0,1-2 0,-54 1 0,1 0 0,-1 1 0,-52 51 0,0-52 0,0 52 0,-54-52 0,0 52 0,0 53 0,0-52 0,1 52 0,-54 0 0,53 0 0,0 0 0,1 52 0,52 1 0,2 52 0,-2-52 0,0 52 0,53-1 0,2 54 0,51-1 0,1-51 0,53 52 0,-53 0 0,53-1 0,53-53 0,-53 54 0,53-1 0,1 0 0,51-51 0,2 50 0,425 213 0,-532-369 0,318 158 0,-52-54 0,107 2 0,-108-106 0,2 0 0,-1 0 0,-266 0 0,159 0 0,1-53 0,-1 0 0,-53 1 0,53 0 0,-52-1 0,-1-52 0,1 52 0,-1-52 0,1 1 0,-54-3 0,-1 3 0,2-1 0,-54 0 0,53 0 0,-53 0 0,0-52 0,0 104 0,0-104 0,0 104 0,-53-52 0,53 1 0,-54-2 0,54 106 0</inkml:trace>
</inkml:ink>
</file>

<file path=ppt/ink/ink7.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7-09-11T11:44:55.582"/>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3852 1647 512,'0'0'0,"53"-54"0,-53 3 0,53-55 0,-53 54 0,0-54 0,0 1 0,-53 1 0,0-2 0,-1 2 0,1-2 0,-54 2 0,1-1 0,-1 1 0,-52 51 0,0-52 0,-1 52 0,-53-52 0,0 52 0,0 53 0,0-52 0,2 52 0,-55 0 0,53 0 0,0 0 0,0 52 0,53 1 0,2 52 0,-2-52 0,0 52 0,53-1 0,2 54 0,51-2 0,1-50 0,53 52 0,-53 0 0,53-1 0,53-52 0,-53 53 0,53-1 0,1 0 0,51-51 0,2 49 0,425 214 0,-532-369 0,319 158 0,-53-54 0,107 2 0,-109-106 0,3 0 0,-1 0 0,-266 0 0,159 0 0,1-53 0,0 0 0,-54 1 0,53 0 0,-52-1 0,-1-52 0,1 52 0,-1-52 0,1 1 0,-54-3 0,-1 4 0,2-2 0,-54 0 0,53 0 0,-53 0 0,0-52 0,0 104 0,0-105 0,0 105 0,-53-52 0,53 1 0,-54-2 0,54 106 0</inkml:trace>
</inkml:ink>
</file>

<file path=ppt/ink/ink8.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7-09-11T11:44:58.630"/>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3852 1647 512,'0'0'0,"53"-54"0,-53 3 0,53-55 0,-53 54 0,0-54 0,0 1 0,-53 1 0,0-2 0,-1 2 0,1-2 0,-54 2 0,1-1 0,-1 1 0,-52 51 0,0-52 0,-1 52 0,-53-52 0,0 52 0,0 53 0,0-52 0,2 52 0,-55 0 0,53 0 0,0 0 0,0 52 0,53 1 0,2 52 0,-2-52 0,0 52 0,53-1 0,2 54 0,51-2 0,1-50 0,53 52 0,-53 0 0,53-1 0,53-52 0,-53 53 0,53-1 0,1 0 0,51-51 0,2 49 0,425 214 0,-532-369 0,319 158 0,-53-54 0,107 2 0,-109-106 0,3 0 0,-1 0 0,-266 0 0,159 0 0,1-53 0,0 0 0,-54 1 0,53 0 0,-52-1 0,-1-52 0,1 52 0,-1-52 0,1 1 0,-54-3 0,-1 4 0,2-2 0,-54 0 0,53 0 0,-53 0 0,0-52 0,0 104 0,0-105 0,0 105 0,-53-52 0,53 1 0,-54-2 0,54 106 0</inkml:trace>
</inkml:ink>
</file>

<file path=ppt/ink/ink9.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7" units="1/in"/>
        </inkml:channelProperties>
      </inkml:inkSource>
      <inkml:timestamp xml:id="ts0" timeString="2015-10-07T11:33:34.271"/>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3142 2963 512,'0'0'0,"0"0"0,0 0 0,0-53 0,-53 53 0,53 0 0,0-54 0,-53 54 0,53-52 0,-53 52 0,53-53 0,-53 53 0,0-54 0,53 54 0,-53-52 0,0 52 0,0-53 0,-1 53 0,1-53 0,0 1 0,0 52 0,-1-54 0,1 54 0,-52-53 0,52 53 0,-1-52 0,-52 52 0,53 0 0,-1-54 0,-52 54 0,53 0 0,-54 0 0,2 0 0,52 0 0,-54 0 0,1 0 0,52 0 0,-52 0 0,53 0 0,-53 54 0,53-54 0,0 52 0,-54 1 0,54-53 0,0 54 0,0-54 0,-54 52 0,107 1 0,-53-53 0,0 53 0,1-1 0,52 2 0,-54 51 0,1-51 0,53-1 0,-53 52 0,53-51 0,-53 51 0,53-52 0,-54 53 0,54-53 0,-53 53 0,53-1 0,-53 2 0,53-55 0,0 54 0,0 0 0,0-53 0,0 53 0,0-1 0,53-52 0,-53 53 0,0-53 0,53 0 0,-53 53 0,54-53 0,-1-1 0,0 2 0,-53-1 0,53-1 0,1 1 0,51 1 0,-52-2 0,1 1 0,-1-53 0,53 53 0,-53 0 0,54-53 0,-1 53 0,-53-53 0,53 53 0,-53-53 0,54 52 0,-1-52 0,1 0 0,-1 0 0,-54 0 0,55 0 0,-1 0 0,-53 0 0,54 0 0,-1-52 0,1 52 0,-2-53 0,2 53 0,-1-53 0,-53 0 0,54 53 0,-54-53 0,53 0 0,-53 1 0,53-2 0,1-51 0,-54-54 0,0 53 0,-53 106 0,107-159 0,-54 53 0,0 1 0,-53 52 0,53-53 0,-106 53 0,53 0 0,0 0 0,0 0 0,0-52 0,0 51 0,-53 1 0,53 1 0,0-1 0,-53-53 0,53 53 0,0-1 0,-54-51 0,54 52 0,-53 1 0,53-2 0,0 1 0,-53 1 0,53-1 0,-53-1 0,53 54 0,-54-52 0,1 52 0,53 0 0,-53 0 0</inkml:trace>
  <inkml:trace contextRef="#ctx0" brushRef="#br0" timeOffset="1974">6809 528 512,'-52'0'0,"52"-53"0,0 53 0,0 0 0,-53-52 0,-1-2 0,1 54 0,53-53 0,-53 53 0,0-52 0,-1-1 0,1 53 0,0-54 0,-53 54 0,52-52 0,2 52 0,-54-53 0,52 53 0,-52 0 0,53-53 0,-54 53 0,1 0 0,0 0 0,0 0 0,-1 0 0,1 0 0,0 53 0,-1-53 0,2 0 0,-2 53 0,1-53 0,53 52 0,-160 2 0,106 51 0,-52 2 0,0-2 0,-1 54 0,107-54 0,53-105 0,-53 107 0,-1-55 0,54 55 0,0-55 0,0 55 0,0-2 0,0-52 0,0 53 0,0-53 0,0 52 0,54-51 0,-54 51 0,0-51 0,53 51 0,-53-52 0,53-1 0,0 55 0,1-55 0,-1 1 0,0 1 0,0-2 0,54 1 0,-54 1 0,-1-2 0,55-52 0,-54 53 0,53-53 0,1 53 0,-54-53 0,53 0 0,-52 52 0,51-52 0,2 0 0,-1 0 0,-53 0 0,54 0 0,-1 0 0,0-52 0,0 52 0,-53 0 0,54-53 0,-1 53 0,-53 0 0,54-53 0,-54 1 0,53-2 0,-53 1 0,0 1 0,53-2 0,-52 1 0,52 1 0,-53-1 0,1-1 0,-1 2 0,-1-1 0,1 0 0,0-53 0,-53 53 0,54 1 0,-54-2 0,0-51 0,53 52 0,-53-1 0,0-51 0,53 52 0,-53 1 0,-53-2 0,53-51 0,0 51 0,0 1 0,-53 1 0,53-55 0,-54 55 0,1-1 0,53 53 0,-53-53 0,53 0 0,-52 0 0,52 53 0,-53-53 0,53 53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58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58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8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58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46FD13B-04D4-414F-87E3-890E3ACC78FD}" type="slidenum">
              <a:rPr lang="en-US"/>
              <a:pPr/>
              <a:t>‹#›</a:t>
            </a:fld>
            <a:endParaRPr lang="en-US"/>
          </a:p>
        </p:txBody>
      </p:sp>
    </p:spTree>
    <p:extLst>
      <p:ext uri="{BB962C8B-B14F-4D97-AF65-F5344CB8AC3E}">
        <p14:creationId xmlns:p14="http://schemas.microsoft.com/office/powerpoint/2010/main" val="3239405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69A223-12CF-4C91-8FE4-3A0A1D2ED1B1}" type="slidenum">
              <a:rPr lang="en-US"/>
              <a:pPr/>
              <a:t>1</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US"/>
              <a:t>To change the question and answer slides, select the question or answer text box and type in your own questions and answers.</a:t>
            </a:r>
          </a:p>
          <a:p>
            <a:endParaRPr lang="en-US"/>
          </a:p>
          <a:p>
            <a:r>
              <a:rPr lang="en-US"/>
              <a:t>To play, click on a question on the game board to go to that question. The house icon will take you to the game board and the question mark icon will take you to the answer slide.</a:t>
            </a:r>
          </a:p>
        </p:txBody>
      </p:sp>
    </p:spTree>
    <p:extLst>
      <p:ext uri="{BB962C8B-B14F-4D97-AF65-F5344CB8AC3E}">
        <p14:creationId xmlns:p14="http://schemas.microsoft.com/office/powerpoint/2010/main" val="4268983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EA08CC-869B-4C96-820F-2FACFB4D2F1B}" type="slidenum">
              <a:rPr lang="en-US"/>
              <a:pPr/>
              <a:t>2</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17582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B35499-C8AF-43EC-A8C1-2AFF78F09DA2}" type="slidenum">
              <a:rPr lang="en-US"/>
              <a:pPr/>
              <a:t>3</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54993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6FD13B-04D4-414F-87E3-890E3ACC78FD}" type="slidenum">
              <a:rPr lang="en-US" smtClean="0"/>
              <a:pPr/>
              <a:t>49</a:t>
            </a:fld>
            <a:endParaRPr lang="en-US"/>
          </a:p>
        </p:txBody>
      </p:sp>
    </p:spTree>
    <p:extLst>
      <p:ext uri="{BB962C8B-B14F-4D97-AF65-F5344CB8AC3E}">
        <p14:creationId xmlns:p14="http://schemas.microsoft.com/office/powerpoint/2010/main" val="77317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400800" y="6553200"/>
            <a:ext cx="2286000" cy="304800"/>
          </a:xfrm>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Template by            Modified by</a:t>
            </a:r>
          </a:p>
          <a:p>
            <a:r>
              <a:rPr lang="en-US"/>
              <a:t>Bill Arcuri, WCSD    Chad Vance, CCISD</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 Target="../slides/slid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400800" y="6553200"/>
            <a:ext cx="2286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a:solidFill>
                  <a:srgbClr val="0066FF"/>
                </a:solidFill>
                <a:latin typeface="+mn-lt"/>
              </a:defRPr>
            </a:lvl1pPr>
          </a:lstStyle>
          <a:p>
            <a:r>
              <a:rPr lang="en-US"/>
              <a:t>Template by            Modified by</a:t>
            </a:r>
          </a:p>
          <a:p>
            <a:r>
              <a:rPr lang="en-US"/>
              <a:t>Bill Arcuri, WCSD    Chad Vance, CCISD</a:t>
            </a:r>
          </a:p>
        </p:txBody>
      </p:sp>
      <p:sp>
        <p:nvSpPr>
          <p:cNvPr id="1031" name="AutoShape 7">
            <a:hlinkClick r:id="rId14" action="ppaction://hlinksldjump" highlightClick="1"/>
          </p:cNvPr>
          <p:cNvSpPr>
            <a:spLocks noChangeArrowheads="1"/>
          </p:cNvSpPr>
          <p:nvPr userDrawn="1"/>
        </p:nvSpPr>
        <p:spPr bwMode="auto">
          <a:xfrm>
            <a:off x="8610600" y="6324600"/>
            <a:ext cx="533400" cy="533400"/>
          </a:xfrm>
          <a:prstGeom prst="actionButtonHome">
            <a:avLst/>
          </a:prstGeom>
          <a:solidFill>
            <a:srgbClr val="333399"/>
          </a:solidFill>
          <a:ln w="9525">
            <a:solidFill>
              <a:srgbClr val="FFFFFF"/>
            </a:solidFill>
            <a:miter lim="800000"/>
            <a:headEnd/>
            <a:tailEnd/>
          </a:ln>
          <a:effectLst/>
        </p:spPr>
        <p:txBody>
          <a:bodyPr wrap="none" anchor="ctr"/>
          <a:lstStyle/>
          <a:p>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36.xml"/><Relationship Id="rId18" Type="http://schemas.openxmlformats.org/officeDocument/2006/relationships/slide" Target="slide28.xml"/><Relationship Id="rId26" Type="http://schemas.openxmlformats.org/officeDocument/2006/relationships/slide" Target="slide50.xml"/><Relationship Id="rId3" Type="http://schemas.openxmlformats.org/officeDocument/2006/relationships/audio" Target="../media/audio2.wav"/><Relationship Id="rId21" Type="http://schemas.openxmlformats.org/officeDocument/2006/relationships/slide" Target="slide58.xml"/><Relationship Id="rId7" Type="http://schemas.openxmlformats.org/officeDocument/2006/relationships/slide" Target="slide34.xml"/><Relationship Id="rId12" Type="http://schemas.openxmlformats.org/officeDocument/2006/relationships/slide" Target="slide26.xml"/><Relationship Id="rId17" Type="http://schemas.openxmlformats.org/officeDocument/2006/relationships/slide" Target="slide18.xml"/><Relationship Id="rId25" Type="http://schemas.openxmlformats.org/officeDocument/2006/relationships/slide" Target="slide40.xml"/><Relationship Id="rId33" Type="http://schemas.openxmlformats.org/officeDocument/2006/relationships/slide" Target="slide62.xml"/><Relationship Id="rId2" Type="http://schemas.openxmlformats.org/officeDocument/2006/relationships/notesSlide" Target="../notesSlides/notesSlide2.xml"/><Relationship Id="rId16" Type="http://schemas.openxmlformats.org/officeDocument/2006/relationships/slide" Target="slide8.xml"/><Relationship Id="rId20" Type="http://schemas.openxmlformats.org/officeDocument/2006/relationships/slide" Target="slide48.xml"/><Relationship Id="rId29" Type="http://schemas.openxmlformats.org/officeDocument/2006/relationships/slide" Target="slide22.xml"/><Relationship Id="rId1" Type="http://schemas.openxmlformats.org/officeDocument/2006/relationships/slideLayout" Target="../slideLayouts/slideLayout7.xml"/><Relationship Id="rId6" Type="http://schemas.openxmlformats.org/officeDocument/2006/relationships/slide" Target="slide24.xml"/><Relationship Id="rId11" Type="http://schemas.openxmlformats.org/officeDocument/2006/relationships/slide" Target="slide16.xml"/><Relationship Id="rId24" Type="http://schemas.openxmlformats.org/officeDocument/2006/relationships/slide" Target="slide30.xml"/><Relationship Id="rId32" Type="http://schemas.openxmlformats.org/officeDocument/2006/relationships/slide" Target="slide52.xml"/><Relationship Id="rId5" Type="http://schemas.openxmlformats.org/officeDocument/2006/relationships/slide" Target="slide14.xml"/><Relationship Id="rId15" Type="http://schemas.openxmlformats.org/officeDocument/2006/relationships/slide" Target="slide56.xml"/><Relationship Id="rId23" Type="http://schemas.openxmlformats.org/officeDocument/2006/relationships/slide" Target="slide20.xml"/><Relationship Id="rId28" Type="http://schemas.openxmlformats.org/officeDocument/2006/relationships/slide" Target="slide12.xml"/><Relationship Id="rId10" Type="http://schemas.openxmlformats.org/officeDocument/2006/relationships/slide" Target="slide6.xml"/><Relationship Id="rId19" Type="http://schemas.openxmlformats.org/officeDocument/2006/relationships/slide" Target="slide38.xml"/><Relationship Id="rId31" Type="http://schemas.openxmlformats.org/officeDocument/2006/relationships/slide" Target="slide42.xml"/><Relationship Id="rId4" Type="http://schemas.openxmlformats.org/officeDocument/2006/relationships/slide" Target="slide4.xml"/><Relationship Id="rId9" Type="http://schemas.openxmlformats.org/officeDocument/2006/relationships/slide" Target="slide54.xml"/><Relationship Id="rId14" Type="http://schemas.openxmlformats.org/officeDocument/2006/relationships/slide" Target="slide46.xml"/><Relationship Id="rId22" Type="http://schemas.openxmlformats.org/officeDocument/2006/relationships/slide" Target="slide10.xml"/><Relationship Id="rId27" Type="http://schemas.openxmlformats.org/officeDocument/2006/relationships/slide" Target="slide60.xml"/><Relationship Id="rId30" Type="http://schemas.openxmlformats.org/officeDocument/2006/relationships/slide" Target="slide3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2.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3.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customXml" Target="../ink/ink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customXml" Target="../ink/ink6.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customXml" Target="../ink/ink7.xml"/><Relationship Id="rId1" Type="http://schemas.openxmlformats.org/officeDocument/2006/relationships/slideLayout" Target="../slideLayouts/slideLayout1.xml"/><Relationship Id="rId4" Type="http://schemas.openxmlformats.org/officeDocument/2006/relationships/customXml" Target="../ink/ink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customXml" Target="../ink/ink9.xml"/><Relationship Id="rId1" Type="http://schemas.openxmlformats.org/officeDocument/2006/relationships/slideLayout" Target="../slideLayouts/slideLayout1.xml"/><Relationship Id="rId5" Type="http://schemas.openxmlformats.org/officeDocument/2006/relationships/image" Target="../media/image60.emf"/><Relationship Id="rId4" Type="http://schemas.openxmlformats.org/officeDocument/2006/relationships/customXml" Target="../ink/ink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customXml" Target="../ink/ink11.xml"/><Relationship Id="rId1" Type="http://schemas.openxmlformats.org/officeDocument/2006/relationships/slideLayout" Target="../slideLayouts/slideLayout1.xml"/><Relationship Id="rId6" Type="http://schemas.openxmlformats.org/officeDocument/2006/relationships/customXml" Target="../ink/ink13.xml"/><Relationship Id="rId5" Type="http://schemas.openxmlformats.org/officeDocument/2006/relationships/image" Target="../media/image9.emf"/><Relationship Id="rId4" Type="http://schemas.openxmlformats.org/officeDocument/2006/relationships/customXml" Target="../ink/ink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4100" name="Text Box 4"/>
          <p:cNvSpPr txBox="1">
            <a:spLocks noChangeArrowheads="1"/>
          </p:cNvSpPr>
          <p:nvPr/>
        </p:nvSpPr>
        <p:spPr bwMode="auto">
          <a:xfrm>
            <a:off x="1752600" y="2667000"/>
            <a:ext cx="5791200" cy="457200"/>
          </a:xfrm>
          <a:prstGeom prst="rect">
            <a:avLst/>
          </a:prstGeom>
          <a:noFill/>
          <a:ln w="9525">
            <a:noFill/>
            <a:miter lim="800000"/>
            <a:headEnd/>
            <a:tailEnd/>
          </a:ln>
          <a:effectLst/>
        </p:spPr>
        <p:txBody>
          <a:bodyPr>
            <a:spAutoFit/>
          </a:bodyPr>
          <a:lstStyle/>
          <a:p>
            <a:pPr algn="ctr">
              <a:spcBef>
                <a:spcPct val="50000"/>
              </a:spcBef>
            </a:pPr>
            <a:r>
              <a:rPr lang="en-US"/>
              <a:t>Click Once to Begin</a:t>
            </a:r>
          </a:p>
        </p:txBody>
      </p:sp>
      <p:sp>
        <p:nvSpPr>
          <p:cNvPr id="4098" name="Rectangle 2"/>
          <p:cNvSpPr>
            <a:spLocks noGrp="1" noChangeArrowheads="1"/>
          </p:cNvSpPr>
          <p:nvPr>
            <p:ph type="ctrTitle"/>
          </p:nvPr>
        </p:nvSpPr>
        <p:spPr>
          <a:xfrm>
            <a:off x="685800" y="1143000"/>
            <a:ext cx="7772400" cy="2286000"/>
          </a:xfrm>
          <a:solidFill>
            <a:schemeClr val="bg1"/>
          </a:solidFill>
        </p:spPr>
        <p:txBody>
          <a:bodyPr/>
          <a:lstStyle/>
          <a:p>
            <a:r>
              <a:rPr lang="en-US" sz="8800" b="1"/>
              <a:t>JEOPARDY!</a:t>
            </a:r>
          </a:p>
        </p:txBody>
      </p:sp>
      <p:sp>
        <p:nvSpPr>
          <p:cNvPr id="4099" name="Rectangle 3"/>
          <p:cNvSpPr>
            <a:spLocks noGrp="1" noChangeArrowheads="1"/>
          </p:cNvSpPr>
          <p:nvPr>
            <p:ph type="subTitle" idx="1"/>
          </p:nvPr>
        </p:nvSpPr>
        <p:spPr/>
        <p:txBody>
          <a:bodyPr/>
          <a:lstStyle/>
          <a:p>
            <a:r>
              <a:rPr lang="en-US" sz="4800" dirty="0" smtClean="0"/>
              <a:t>Factors &amp; Multiples Review </a:t>
            </a:r>
          </a:p>
          <a:p>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subTnLst>
                                    <p:audio>
                                      <p:cMediaNode>
                                        <p:cTn display="0" masterRel="sameClick">
                                          <p:stCondLst>
                                            <p:cond evt="begin" delay="0">
                                              <p:tn val="5"/>
                                            </p:cond>
                                          </p:stCondLst>
                                          <p:endCondLst>
                                            <p:cond evt="onStopAudio" delay="0">
                                              <p:tgtEl>
                                                <p:sldTgt/>
                                              </p:tgtEl>
                                            </p:cond>
                                          </p:endCondLst>
                                        </p:cTn>
                                        <p:tgtEl>
                                          <p:sndTgt r:embed="rId3" name="theme2.wav"/>
                                        </p:tgtEl>
                                      </p:cMediaNode>
                                    </p:audio>
                                  </p:subTnLst>
                                </p:cTn>
                              </p:par>
                            </p:childTnLst>
                          </p:cTn>
                        </p:par>
                        <p:par>
                          <p:cTn id="8" fill="hold">
                            <p:stCondLst>
                              <p:cond delay="500"/>
                            </p:stCondLst>
                            <p:childTnLst>
                              <p:par>
                                <p:cTn id="9" presetID="15" presetClass="entr" presetSubtype="0" fill="hold" grpId="0" nodeType="afterEffect">
                                  <p:stCondLst>
                                    <p:cond delay="2000"/>
                                  </p:stCondLst>
                                  <p:childTnLst>
                                    <p:set>
                                      <p:cBhvr>
                                        <p:cTn id="10" dur="1" fill="hold">
                                          <p:stCondLst>
                                            <p:cond delay="0"/>
                                          </p:stCondLst>
                                        </p:cTn>
                                        <p:tgtEl>
                                          <p:spTgt spid="4099">
                                            <p:txEl>
                                              <p:pRg st="0" end="0"/>
                                            </p:txEl>
                                          </p:spTgt>
                                        </p:tgtEl>
                                        <p:attrNameLst>
                                          <p:attrName>style.visibility</p:attrName>
                                        </p:attrNameLst>
                                      </p:cBhvr>
                                      <p:to>
                                        <p:strVal val="visible"/>
                                      </p:to>
                                    </p:set>
                                    <p:anim calcmode="lin" valueType="num">
                                      <p:cBhvr>
                                        <p:cTn id="11" dur="10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4099">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409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409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autoUpdateAnimBg="0"/>
      <p:bldP spid="4099" grpId="0" build="p" autoUpdateAnimBg="0" advAuto="200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8200" name="Rectangle 8"/>
          <p:cNvSpPr>
            <a:spLocks noGrp="1" noChangeArrowheads="1"/>
          </p:cNvSpPr>
          <p:nvPr>
            <p:ph type="ctrTitle"/>
          </p:nvPr>
        </p:nvSpPr>
        <p:spPr>
          <a:xfrm>
            <a:off x="685800" y="2819400"/>
            <a:ext cx="7772400" cy="1470025"/>
          </a:xfrm>
          <a:noFill/>
          <a:ln/>
        </p:spPr>
        <p:txBody>
          <a:bodyPr/>
          <a:lstStyle/>
          <a:p>
            <a:r>
              <a:rPr lang="en-US" b="1" dirty="0" smtClean="0"/>
              <a:t>This type of number has an odd number of factors because two factors are exactly the same. </a:t>
            </a:r>
            <a:br>
              <a:rPr lang="en-US" b="1" dirty="0" smtClean="0"/>
            </a:br>
            <a:r>
              <a:rPr lang="en-US" sz="4000" b="1" dirty="0" smtClean="0"/>
              <a:t>(number multiplied by itself results in this kind of number)</a:t>
            </a:r>
            <a:endParaRPr lang="en-US" sz="4000" b="1" dirty="0"/>
          </a:p>
        </p:txBody>
      </p:sp>
      <p:sp>
        <p:nvSpPr>
          <p:cNvPr id="8201" name="AutoShape 9">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43013" name="Rectangle 5"/>
          <p:cNvSpPr>
            <a:spLocks noGrp="1" noChangeArrowheads="1"/>
          </p:cNvSpPr>
          <p:nvPr>
            <p:ph type="ctrTitle"/>
          </p:nvPr>
        </p:nvSpPr>
        <p:spPr>
          <a:xfrm>
            <a:off x="685800" y="2819400"/>
            <a:ext cx="7772400" cy="1143000"/>
          </a:xfrm>
          <a:noFill/>
          <a:ln/>
        </p:spPr>
        <p:txBody>
          <a:bodyPr/>
          <a:lstStyle/>
          <a:p>
            <a:pPr algn="l"/>
            <a:r>
              <a:rPr lang="en-US" b="1" dirty="0" smtClean="0"/>
              <a:t>		Square Number</a:t>
            </a:r>
            <a:r>
              <a:rPr lang="en-US" dirty="0" smtClean="0"/>
              <a:t/>
            </a:r>
            <a:br>
              <a:rPr lang="en-US" dirty="0" smtClean="0"/>
            </a:br>
            <a:r>
              <a:rPr lang="en-US" dirty="0" smtClean="0"/>
              <a:t>	</a:t>
            </a:r>
            <a:endParaRPr lang="en-US" sz="6000" dirty="0"/>
          </a:p>
        </p:txBody>
      </p:sp>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9224" name="Rectangle 8"/>
          <p:cNvSpPr>
            <a:spLocks noGrp="1" noChangeArrowheads="1"/>
          </p:cNvSpPr>
          <p:nvPr>
            <p:ph type="ctrTitle"/>
          </p:nvPr>
        </p:nvSpPr>
        <p:spPr>
          <a:noFill/>
          <a:ln/>
        </p:spPr>
        <p:txBody>
          <a:bodyPr/>
          <a:lstStyle/>
          <a:p>
            <a:r>
              <a:rPr lang="en-US" b="1" dirty="0" smtClean="0"/>
              <a:t>Why is 2 the only even prime number?</a:t>
            </a:r>
            <a:endParaRPr lang="en-US" b="1" dirty="0"/>
          </a:p>
        </p:txBody>
      </p:sp>
      <p:sp>
        <p:nvSpPr>
          <p:cNvPr id="9225" name="AutoShape 9">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44041" name="Rectangle 9"/>
          <p:cNvSpPr>
            <a:spLocks noGrp="1" noChangeArrowheads="1"/>
          </p:cNvSpPr>
          <p:nvPr>
            <p:ph type="ctrTitle"/>
          </p:nvPr>
        </p:nvSpPr>
        <p:spPr>
          <a:xfrm>
            <a:off x="609600" y="2743200"/>
            <a:ext cx="7772400" cy="1143000"/>
          </a:xfrm>
          <a:noFill/>
          <a:ln/>
        </p:spPr>
        <p:txBody>
          <a:bodyPr/>
          <a:lstStyle/>
          <a:p>
            <a:r>
              <a:rPr lang="en-US" b="1" dirty="0" smtClean="0"/>
              <a:t>		</a:t>
            </a:r>
            <a:br>
              <a:rPr lang="en-US" b="1" dirty="0" smtClean="0"/>
            </a:br>
            <a:r>
              <a:rPr lang="en-US" b="1" dirty="0" smtClean="0"/>
              <a:t>All other </a:t>
            </a:r>
            <a:r>
              <a:rPr lang="en-US" b="1" dirty="0" smtClean="0"/>
              <a:t>even numbers have more than two factors. </a:t>
            </a:r>
            <a:r>
              <a:rPr lang="en-US" b="1" dirty="0" smtClean="0"/>
              <a:t>They are divisible by one </a:t>
            </a:r>
            <a:r>
              <a:rPr lang="en-US" b="1" dirty="0" smtClean="0"/>
              <a:t>and themselves, and </a:t>
            </a:r>
            <a:r>
              <a:rPr lang="en-US" b="1" dirty="0" smtClean="0"/>
              <a:t>then </a:t>
            </a:r>
            <a:r>
              <a:rPr lang="en-US" b="1" dirty="0" smtClean="0"/>
              <a:t>two and its factor </a:t>
            </a:r>
            <a:r>
              <a:rPr lang="en-US" b="1" dirty="0" smtClean="0"/>
              <a:t>pair.</a:t>
            </a:r>
            <a:endParaRPr lang="en-US" sz="6000" dirty="0"/>
          </a:p>
        </p:txBody>
      </p: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0253" name="Rectangle 13"/>
          <p:cNvSpPr>
            <a:spLocks noGrp="1" noChangeArrowheads="1"/>
          </p:cNvSpPr>
          <p:nvPr>
            <p:ph type="ctrTitle"/>
          </p:nvPr>
        </p:nvSpPr>
        <p:spPr>
          <a:noFill/>
          <a:ln/>
        </p:spPr>
        <p:txBody>
          <a:bodyPr/>
          <a:lstStyle/>
          <a:p>
            <a:r>
              <a:rPr lang="en-US" b="1" dirty="0" smtClean="0"/>
              <a:t>Find all the factors of 30</a:t>
            </a:r>
            <a:endParaRPr lang="en-US" b="1" dirty="0"/>
          </a:p>
        </p:txBody>
      </p:sp>
      <p:sp>
        <p:nvSpPr>
          <p:cNvPr id="10255" name="AutoShape 15">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45063" name="Rectangle 7"/>
          <p:cNvSpPr>
            <a:spLocks noGrp="1" noChangeArrowheads="1"/>
          </p:cNvSpPr>
          <p:nvPr>
            <p:ph type="ctrTitle"/>
          </p:nvPr>
        </p:nvSpPr>
        <p:spPr>
          <a:xfrm>
            <a:off x="685800" y="2286000"/>
            <a:ext cx="7772400" cy="1143000"/>
          </a:xfrm>
          <a:noFill/>
          <a:ln/>
        </p:spPr>
        <p:txBody>
          <a:bodyPr/>
          <a:lstStyle/>
          <a:p>
            <a:r>
              <a:rPr lang="en-US" b="1" dirty="0" smtClean="0"/>
              <a:t>30</a:t>
            </a:r>
            <a:br>
              <a:rPr lang="en-US" b="1" dirty="0" smtClean="0"/>
            </a:br>
            <a:r>
              <a:rPr lang="en-US" b="1" dirty="0" smtClean="0"/>
              <a:t/>
            </a:r>
            <a:br>
              <a:rPr lang="en-US" b="1" dirty="0" smtClean="0"/>
            </a:br>
            <a:r>
              <a:rPr lang="en-US" b="1" dirty="0" smtClean="0"/>
              <a:t>1	30</a:t>
            </a:r>
            <a:br>
              <a:rPr lang="en-US" b="1" dirty="0" smtClean="0"/>
            </a:br>
            <a:r>
              <a:rPr lang="en-US" b="1" dirty="0" smtClean="0"/>
              <a:t>2    15</a:t>
            </a:r>
            <a:br>
              <a:rPr lang="en-US" b="1" dirty="0" smtClean="0"/>
            </a:br>
            <a:r>
              <a:rPr lang="en-US" b="1" dirty="0" smtClean="0"/>
              <a:t>3	10</a:t>
            </a:r>
            <a:br>
              <a:rPr lang="en-US" b="1" dirty="0" smtClean="0"/>
            </a:br>
            <a:r>
              <a:rPr lang="en-US" b="1" dirty="0" smtClean="0"/>
              <a:t>5	  6</a:t>
            </a:r>
            <a:r>
              <a:rPr lang="en-US" dirty="0" smtClean="0"/>
              <a:t> </a:t>
            </a:r>
            <a:endParaRPr lang="en-US" dirty="0"/>
          </a:p>
        </p:txBody>
      </p:sp>
      <p:cxnSp>
        <p:nvCxnSpPr>
          <p:cNvPr id="5" name="Straight Connector 4"/>
          <p:cNvCxnSpPr/>
          <p:nvPr/>
        </p:nvCxnSpPr>
        <p:spPr bwMode="auto">
          <a:xfrm>
            <a:off x="3200400" y="17526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a:off x="4495800" y="1752600"/>
            <a:ext cx="0" cy="33528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1287" name="Rectangle 23"/>
          <p:cNvSpPr>
            <a:spLocks noGrp="1" noChangeArrowheads="1"/>
          </p:cNvSpPr>
          <p:nvPr>
            <p:ph type="ctrTitle"/>
          </p:nvPr>
        </p:nvSpPr>
        <p:spPr>
          <a:noFill/>
          <a:ln/>
        </p:spPr>
        <p:txBody>
          <a:bodyPr/>
          <a:lstStyle/>
          <a:p>
            <a:r>
              <a:rPr lang="en-US" b="1" dirty="0" smtClean="0"/>
              <a:t>Find all the factors of 64</a:t>
            </a:r>
            <a:endParaRPr lang="en-US" b="1" dirty="0"/>
          </a:p>
        </p:txBody>
      </p:sp>
      <p:sp>
        <p:nvSpPr>
          <p:cNvPr id="11288" name="AutoShape 24">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46088" name="Rectangle 8"/>
          <p:cNvSpPr>
            <a:spLocks noGrp="1" noChangeArrowheads="1"/>
          </p:cNvSpPr>
          <p:nvPr>
            <p:ph type="ctrTitle"/>
          </p:nvPr>
        </p:nvSpPr>
        <p:spPr>
          <a:xfrm>
            <a:off x="685800" y="2286000"/>
            <a:ext cx="7772400" cy="1143000"/>
          </a:xfrm>
          <a:noFill/>
          <a:ln/>
        </p:spPr>
        <p:txBody>
          <a:bodyPr/>
          <a:lstStyle/>
          <a:p>
            <a:r>
              <a:rPr lang="en-US" b="1" dirty="0" smtClean="0"/>
              <a:t>64</a:t>
            </a:r>
            <a:br>
              <a:rPr lang="en-US" b="1" dirty="0" smtClean="0"/>
            </a:br>
            <a:r>
              <a:rPr lang="en-US" b="1" dirty="0" smtClean="0"/>
              <a:t>1	64</a:t>
            </a:r>
            <a:br>
              <a:rPr lang="en-US" b="1" dirty="0" smtClean="0"/>
            </a:br>
            <a:r>
              <a:rPr lang="en-US" b="1" dirty="0" smtClean="0"/>
              <a:t>2	32</a:t>
            </a:r>
            <a:br>
              <a:rPr lang="en-US" b="1" dirty="0" smtClean="0"/>
            </a:br>
            <a:r>
              <a:rPr lang="en-US" b="1" dirty="0" smtClean="0"/>
              <a:t>4	16</a:t>
            </a:r>
            <a:br>
              <a:rPr lang="en-US" b="1" dirty="0" smtClean="0"/>
            </a:br>
            <a:r>
              <a:rPr lang="en-US" b="1" dirty="0" smtClean="0"/>
              <a:t>8	  8</a:t>
            </a:r>
            <a:endParaRPr lang="en-US" b="1" dirty="0"/>
          </a:p>
        </p:txBody>
      </p:sp>
      <p:cxnSp>
        <p:nvCxnSpPr>
          <p:cNvPr id="4" name="Straight Connector 3"/>
          <p:cNvCxnSpPr/>
          <p:nvPr/>
        </p:nvCxnSpPr>
        <p:spPr bwMode="auto">
          <a:xfrm>
            <a:off x="3200400" y="19050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 name="Straight Connector 4"/>
          <p:cNvCxnSpPr/>
          <p:nvPr/>
        </p:nvCxnSpPr>
        <p:spPr bwMode="auto">
          <a:xfrm>
            <a:off x="4495800" y="1752600"/>
            <a:ext cx="0" cy="33528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2297" name="Rectangle 9"/>
          <p:cNvSpPr>
            <a:spLocks noGrp="1" noChangeArrowheads="1"/>
          </p:cNvSpPr>
          <p:nvPr>
            <p:ph type="ctrTitle"/>
          </p:nvPr>
        </p:nvSpPr>
        <p:spPr>
          <a:xfrm>
            <a:off x="685800" y="2286000"/>
            <a:ext cx="7772400" cy="1143000"/>
          </a:xfrm>
          <a:noFill/>
          <a:ln/>
        </p:spPr>
        <p:txBody>
          <a:bodyPr/>
          <a:lstStyle/>
          <a:p>
            <a:r>
              <a:rPr lang="en-US" b="1" dirty="0" smtClean="0"/>
              <a:t>Find all the factors of 51</a:t>
            </a:r>
            <a:endParaRPr lang="en-US" b="1" dirty="0"/>
          </a:p>
        </p:txBody>
      </p:sp>
      <p:sp>
        <p:nvSpPr>
          <p:cNvPr id="12298" name="AutoShape 10">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47110" name="Rectangle 6"/>
          <p:cNvSpPr>
            <a:spLocks noGrp="1" noChangeArrowheads="1"/>
          </p:cNvSpPr>
          <p:nvPr>
            <p:ph type="ctrTitle"/>
          </p:nvPr>
        </p:nvSpPr>
        <p:spPr>
          <a:xfrm>
            <a:off x="609600" y="609600"/>
            <a:ext cx="7772400" cy="3276600"/>
          </a:xfrm>
          <a:noFill/>
          <a:ln/>
        </p:spPr>
        <p:txBody>
          <a:bodyPr/>
          <a:lstStyle/>
          <a:p>
            <a:pPr algn="l"/>
            <a:r>
              <a:rPr lang="en-US" b="1" dirty="0" smtClean="0"/>
              <a:t>			     51</a:t>
            </a:r>
            <a:br>
              <a:rPr lang="en-US" b="1" dirty="0" smtClean="0"/>
            </a:br>
            <a:r>
              <a:rPr lang="en-US" b="1" dirty="0" smtClean="0"/>
              <a:t>			   1	   51</a:t>
            </a:r>
            <a:br>
              <a:rPr lang="en-US" b="1" dirty="0" smtClean="0"/>
            </a:br>
            <a:r>
              <a:rPr lang="en-US" b="1" dirty="0"/>
              <a:t>	</a:t>
            </a:r>
            <a:r>
              <a:rPr lang="en-US" b="1" dirty="0" smtClean="0"/>
              <a:t>		   3    17</a:t>
            </a:r>
            <a:endParaRPr lang="en-US" dirty="0"/>
          </a:p>
        </p:txBody>
      </p:sp>
      <p:cxnSp>
        <p:nvCxnSpPr>
          <p:cNvPr id="4" name="Straight Connector 3"/>
          <p:cNvCxnSpPr/>
          <p:nvPr/>
        </p:nvCxnSpPr>
        <p:spPr bwMode="auto">
          <a:xfrm>
            <a:off x="3200400" y="19050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 name="Straight Connector 4"/>
          <p:cNvCxnSpPr/>
          <p:nvPr/>
        </p:nvCxnSpPr>
        <p:spPr bwMode="auto">
          <a:xfrm>
            <a:off x="4495800" y="1752600"/>
            <a:ext cx="0" cy="33528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 name="Rectangle 5"/>
          <p:cNvSpPr/>
          <p:nvPr/>
        </p:nvSpPr>
        <p:spPr>
          <a:xfrm>
            <a:off x="5938157" y="3341638"/>
            <a:ext cx="2395567" cy="2308324"/>
          </a:xfrm>
          <a:prstGeom prst="rect">
            <a:avLst/>
          </a:prstGeom>
        </p:spPr>
        <p:txBody>
          <a:bodyPr wrap="square">
            <a:spAutoFit/>
          </a:bodyPr>
          <a:lstStyle/>
          <a:p>
            <a:pPr algn="ctr"/>
            <a:r>
              <a:rPr lang="en-US" b="1" dirty="0" smtClean="0">
                <a:solidFill>
                  <a:srgbClr val="FFFF00"/>
                </a:solidFill>
                <a:latin typeface="+mn-lt"/>
              </a:rPr>
              <a:t>Go through those divisibility rules so 3 doesn’t trick you! </a:t>
            </a:r>
            <a:endParaRPr lang="en-US" dirty="0">
              <a:solidFill>
                <a:srgbClr val="FFFF00"/>
              </a:solidFill>
              <a:latin typeface="+mn-lt"/>
            </a:endParaRPr>
          </a:p>
        </p:txBody>
      </p:sp>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Date Placeholder 1"/>
          <p:cNvSpPr>
            <a:spLocks noGrp="1"/>
          </p:cNvSpPr>
          <p:nvPr>
            <p:ph type="dt" sz="half" idx="10"/>
          </p:nvPr>
        </p:nvSpPr>
        <p:spPr/>
        <p:txBody>
          <a:bodyPr/>
          <a:lstStyle/>
          <a:p>
            <a:r>
              <a:rPr lang="en-US"/>
              <a:t>Template by            Modified by</a:t>
            </a:r>
          </a:p>
          <a:p>
            <a:r>
              <a:rPr lang="en-US"/>
              <a:t>Bill Arcuri, WCSD    Chad Vance, CCISD</a:t>
            </a:r>
          </a:p>
        </p:txBody>
      </p:sp>
      <p:sp>
        <p:nvSpPr>
          <p:cNvPr id="2050" name="Text Box 2"/>
          <p:cNvSpPr txBox="1">
            <a:spLocks noChangeArrowheads="1"/>
          </p:cNvSpPr>
          <p:nvPr/>
        </p:nvSpPr>
        <p:spPr bwMode="auto">
          <a:xfrm>
            <a:off x="1066800" y="304800"/>
            <a:ext cx="6705600" cy="1006475"/>
          </a:xfrm>
          <a:prstGeom prst="rect">
            <a:avLst/>
          </a:prstGeom>
          <a:noFill/>
          <a:ln w="9525">
            <a:noFill/>
            <a:miter lim="800000"/>
            <a:headEnd/>
            <a:tailEnd/>
          </a:ln>
          <a:effectLst/>
        </p:spPr>
        <p:txBody>
          <a:bodyPr>
            <a:spAutoFit/>
          </a:bodyPr>
          <a:lstStyle/>
          <a:p>
            <a:pPr algn="ctr">
              <a:spcBef>
                <a:spcPct val="50000"/>
              </a:spcBef>
            </a:pPr>
            <a:r>
              <a:rPr lang="en-US" sz="6000" b="1">
                <a:latin typeface="Benguiat Frisky" pitchFamily="66" charset="0"/>
              </a:rPr>
              <a:t>JEOPARDY!</a:t>
            </a:r>
            <a:endParaRPr lang="en-US" sz="3200"/>
          </a:p>
        </p:txBody>
      </p:sp>
      <p:sp>
        <p:nvSpPr>
          <p:cNvPr id="2052" name="Text Box 4"/>
          <p:cNvSpPr txBox="1">
            <a:spLocks noChangeArrowheads="1"/>
          </p:cNvSpPr>
          <p:nvPr/>
        </p:nvSpPr>
        <p:spPr bwMode="auto">
          <a:xfrm>
            <a:off x="381000" y="27432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4" action="ppaction://hlinksldjump"/>
              </a:rPr>
              <a:t>100</a:t>
            </a:r>
            <a:endParaRPr lang="en-US" sz="3600"/>
          </a:p>
        </p:txBody>
      </p:sp>
      <p:sp>
        <p:nvSpPr>
          <p:cNvPr id="2053" name="Text Box 5"/>
          <p:cNvSpPr txBox="1">
            <a:spLocks noChangeArrowheads="1"/>
          </p:cNvSpPr>
          <p:nvPr/>
        </p:nvSpPr>
        <p:spPr bwMode="auto">
          <a:xfrm>
            <a:off x="1782763" y="2743200"/>
            <a:ext cx="1309687"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5" action="ppaction://hlinksldjump"/>
              </a:rPr>
              <a:t>100</a:t>
            </a:r>
            <a:endParaRPr lang="en-US" sz="3600"/>
          </a:p>
        </p:txBody>
      </p:sp>
      <p:sp>
        <p:nvSpPr>
          <p:cNvPr id="2054" name="Text Box 6"/>
          <p:cNvSpPr txBox="1">
            <a:spLocks noChangeArrowheads="1"/>
          </p:cNvSpPr>
          <p:nvPr/>
        </p:nvSpPr>
        <p:spPr bwMode="auto">
          <a:xfrm>
            <a:off x="3184525" y="27432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6" action="ppaction://hlinksldjump"/>
              </a:rPr>
              <a:t>100</a:t>
            </a:r>
            <a:endParaRPr lang="en-US" sz="3600"/>
          </a:p>
        </p:txBody>
      </p:sp>
      <p:sp>
        <p:nvSpPr>
          <p:cNvPr id="2055" name="Text Box 7"/>
          <p:cNvSpPr txBox="1">
            <a:spLocks noChangeArrowheads="1"/>
          </p:cNvSpPr>
          <p:nvPr/>
        </p:nvSpPr>
        <p:spPr bwMode="auto">
          <a:xfrm>
            <a:off x="4586288" y="2743200"/>
            <a:ext cx="1309687"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7" action="ppaction://hlinksldjump"/>
              </a:rPr>
              <a:t>100</a:t>
            </a:r>
            <a:endParaRPr lang="en-US" sz="3600"/>
          </a:p>
        </p:txBody>
      </p:sp>
      <p:sp>
        <p:nvSpPr>
          <p:cNvPr id="2056" name="Text Box 8"/>
          <p:cNvSpPr txBox="1">
            <a:spLocks noChangeArrowheads="1"/>
          </p:cNvSpPr>
          <p:nvPr/>
        </p:nvSpPr>
        <p:spPr bwMode="auto">
          <a:xfrm>
            <a:off x="5988050" y="27432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8" action="ppaction://hlinksldjump"/>
              </a:rPr>
              <a:t>100</a:t>
            </a:r>
            <a:endParaRPr lang="en-US" sz="3600"/>
          </a:p>
        </p:txBody>
      </p:sp>
      <p:sp>
        <p:nvSpPr>
          <p:cNvPr id="2057" name="Text Box 9"/>
          <p:cNvSpPr txBox="1">
            <a:spLocks noChangeArrowheads="1"/>
          </p:cNvSpPr>
          <p:nvPr/>
        </p:nvSpPr>
        <p:spPr bwMode="auto">
          <a:xfrm>
            <a:off x="7391400" y="27432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9" action="ppaction://hlinksldjump"/>
              </a:rPr>
              <a:t>100</a:t>
            </a:r>
            <a:endParaRPr lang="en-US" sz="3600"/>
          </a:p>
        </p:txBody>
      </p:sp>
      <p:sp>
        <p:nvSpPr>
          <p:cNvPr id="2058" name="Text Box 10"/>
          <p:cNvSpPr txBox="1">
            <a:spLocks noChangeArrowheads="1"/>
          </p:cNvSpPr>
          <p:nvPr/>
        </p:nvSpPr>
        <p:spPr bwMode="auto">
          <a:xfrm>
            <a:off x="381000" y="352425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10" action="ppaction://hlinksldjump"/>
              </a:rPr>
              <a:t>200</a:t>
            </a:r>
            <a:endParaRPr lang="en-US" sz="3600"/>
          </a:p>
        </p:txBody>
      </p:sp>
      <p:sp>
        <p:nvSpPr>
          <p:cNvPr id="2059" name="Text Box 11"/>
          <p:cNvSpPr txBox="1">
            <a:spLocks noChangeArrowheads="1"/>
          </p:cNvSpPr>
          <p:nvPr/>
        </p:nvSpPr>
        <p:spPr bwMode="auto">
          <a:xfrm>
            <a:off x="1782763" y="3524250"/>
            <a:ext cx="1309687"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11" action="ppaction://hlinksldjump"/>
              </a:rPr>
              <a:t>200</a:t>
            </a:r>
            <a:endParaRPr lang="en-US" sz="3600"/>
          </a:p>
        </p:txBody>
      </p:sp>
      <p:sp>
        <p:nvSpPr>
          <p:cNvPr id="2060" name="Text Box 12"/>
          <p:cNvSpPr txBox="1">
            <a:spLocks noChangeArrowheads="1"/>
          </p:cNvSpPr>
          <p:nvPr/>
        </p:nvSpPr>
        <p:spPr bwMode="auto">
          <a:xfrm>
            <a:off x="3184525" y="352425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12" action="ppaction://hlinksldjump"/>
              </a:rPr>
              <a:t>200</a:t>
            </a:r>
            <a:endParaRPr lang="en-US" sz="3600"/>
          </a:p>
        </p:txBody>
      </p:sp>
      <p:sp>
        <p:nvSpPr>
          <p:cNvPr id="2061" name="Text Box 13"/>
          <p:cNvSpPr txBox="1">
            <a:spLocks noChangeArrowheads="1"/>
          </p:cNvSpPr>
          <p:nvPr/>
        </p:nvSpPr>
        <p:spPr bwMode="auto">
          <a:xfrm>
            <a:off x="4586288" y="3524250"/>
            <a:ext cx="1309687"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13" action="ppaction://hlinksldjump"/>
              </a:rPr>
              <a:t>200</a:t>
            </a:r>
            <a:endParaRPr lang="en-US" sz="3600"/>
          </a:p>
        </p:txBody>
      </p:sp>
      <p:sp>
        <p:nvSpPr>
          <p:cNvPr id="2062" name="Text Box 14"/>
          <p:cNvSpPr txBox="1">
            <a:spLocks noChangeArrowheads="1"/>
          </p:cNvSpPr>
          <p:nvPr/>
        </p:nvSpPr>
        <p:spPr bwMode="auto">
          <a:xfrm>
            <a:off x="5988050" y="352425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14" action="ppaction://hlinksldjump"/>
              </a:rPr>
              <a:t>200</a:t>
            </a:r>
            <a:endParaRPr lang="en-US" sz="3600"/>
          </a:p>
        </p:txBody>
      </p:sp>
      <p:sp>
        <p:nvSpPr>
          <p:cNvPr id="2063" name="Text Box 15"/>
          <p:cNvSpPr txBox="1">
            <a:spLocks noChangeArrowheads="1"/>
          </p:cNvSpPr>
          <p:nvPr/>
        </p:nvSpPr>
        <p:spPr bwMode="auto">
          <a:xfrm>
            <a:off x="7391400" y="352425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15" action="ppaction://hlinksldjump"/>
              </a:rPr>
              <a:t>200</a:t>
            </a:r>
            <a:endParaRPr lang="en-US" sz="3600"/>
          </a:p>
        </p:txBody>
      </p:sp>
      <p:sp>
        <p:nvSpPr>
          <p:cNvPr id="2064" name="Text Box 16"/>
          <p:cNvSpPr txBox="1">
            <a:spLocks noChangeArrowheads="1"/>
          </p:cNvSpPr>
          <p:nvPr/>
        </p:nvSpPr>
        <p:spPr bwMode="auto">
          <a:xfrm>
            <a:off x="381000" y="43053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16" action="ppaction://hlinksldjump"/>
              </a:rPr>
              <a:t>300</a:t>
            </a:r>
            <a:endParaRPr lang="en-US" sz="3600"/>
          </a:p>
        </p:txBody>
      </p:sp>
      <p:sp>
        <p:nvSpPr>
          <p:cNvPr id="2065" name="Text Box 17"/>
          <p:cNvSpPr txBox="1">
            <a:spLocks noChangeArrowheads="1"/>
          </p:cNvSpPr>
          <p:nvPr/>
        </p:nvSpPr>
        <p:spPr bwMode="auto">
          <a:xfrm>
            <a:off x="1782763" y="4305300"/>
            <a:ext cx="1309687"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17" action="ppaction://hlinksldjump"/>
              </a:rPr>
              <a:t>300</a:t>
            </a:r>
            <a:endParaRPr lang="en-US" sz="3600"/>
          </a:p>
        </p:txBody>
      </p:sp>
      <p:sp>
        <p:nvSpPr>
          <p:cNvPr id="2066" name="Text Box 18"/>
          <p:cNvSpPr txBox="1">
            <a:spLocks noChangeArrowheads="1"/>
          </p:cNvSpPr>
          <p:nvPr/>
        </p:nvSpPr>
        <p:spPr bwMode="auto">
          <a:xfrm>
            <a:off x="3184525" y="43053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18" action="ppaction://hlinksldjump"/>
              </a:rPr>
              <a:t>300</a:t>
            </a:r>
            <a:endParaRPr lang="en-US" sz="3600"/>
          </a:p>
        </p:txBody>
      </p:sp>
      <p:sp>
        <p:nvSpPr>
          <p:cNvPr id="2067" name="Text Box 19"/>
          <p:cNvSpPr txBox="1">
            <a:spLocks noChangeArrowheads="1"/>
          </p:cNvSpPr>
          <p:nvPr/>
        </p:nvSpPr>
        <p:spPr bwMode="auto">
          <a:xfrm>
            <a:off x="4586288" y="4305300"/>
            <a:ext cx="1309687"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19" action="ppaction://hlinksldjump"/>
              </a:rPr>
              <a:t>300</a:t>
            </a:r>
            <a:endParaRPr lang="en-US" sz="3600"/>
          </a:p>
        </p:txBody>
      </p:sp>
      <p:sp>
        <p:nvSpPr>
          <p:cNvPr id="2068" name="Text Box 20"/>
          <p:cNvSpPr txBox="1">
            <a:spLocks noChangeArrowheads="1"/>
          </p:cNvSpPr>
          <p:nvPr/>
        </p:nvSpPr>
        <p:spPr bwMode="auto">
          <a:xfrm>
            <a:off x="5988050" y="43053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20" action="ppaction://hlinksldjump"/>
              </a:rPr>
              <a:t>300</a:t>
            </a:r>
            <a:endParaRPr lang="en-US" sz="3600"/>
          </a:p>
        </p:txBody>
      </p:sp>
      <p:sp>
        <p:nvSpPr>
          <p:cNvPr id="2069" name="Text Box 21"/>
          <p:cNvSpPr txBox="1">
            <a:spLocks noChangeArrowheads="1"/>
          </p:cNvSpPr>
          <p:nvPr/>
        </p:nvSpPr>
        <p:spPr bwMode="auto">
          <a:xfrm>
            <a:off x="7391400" y="43053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21" action="ppaction://hlinksldjump"/>
              </a:rPr>
              <a:t>300</a:t>
            </a:r>
            <a:endParaRPr lang="en-US" sz="3600"/>
          </a:p>
        </p:txBody>
      </p:sp>
      <p:sp>
        <p:nvSpPr>
          <p:cNvPr id="2076" name="Text Box 28"/>
          <p:cNvSpPr txBox="1">
            <a:spLocks noChangeArrowheads="1"/>
          </p:cNvSpPr>
          <p:nvPr/>
        </p:nvSpPr>
        <p:spPr bwMode="auto">
          <a:xfrm>
            <a:off x="381000" y="508635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22" action="ppaction://hlinksldjump"/>
              </a:rPr>
              <a:t>400</a:t>
            </a:r>
            <a:endParaRPr lang="en-US" sz="3600"/>
          </a:p>
        </p:txBody>
      </p:sp>
      <p:sp>
        <p:nvSpPr>
          <p:cNvPr id="2077" name="Text Box 29"/>
          <p:cNvSpPr txBox="1">
            <a:spLocks noChangeArrowheads="1"/>
          </p:cNvSpPr>
          <p:nvPr/>
        </p:nvSpPr>
        <p:spPr bwMode="auto">
          <a:xfrm>
            <a:off x="1782763" y="5086350"/>
            <a:ext cx="1309687"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23" action="ppaction://hlinksldjump"/>
              </a:rPr>
              <a:t>400</a:t>
            </a:r>
            <a:endParaRPr lang="en-US" sz="3600"/>
          </a:p>
        </p:txBody>
      </p:sp>
      <p:sp>
        <p:nvSpPr>
          <p:cNvPr id="2078" name="Text Box 30"/>
          <p:cNvSpPr txBox="1">
            <a:spLocks noChangeArrowheads="1"/>
          </p:cNvSpPr>
          <p:nvPr/>
        </p:nvSpPr>
        <p:spPr bwMode="auto">
          <a:xfrm>
            <a:off x="3184525" y="508635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24" action="ppaction://hlinksldjump"/>
              </a:rPr>
              <a:t>400</a:t>
            </a:r>
            <a:endParaRPr lang="en-US" sz="3600"/>
          </a:p>
        </p:txBody>
      </p:sp>
      <p:sp>
        <p:nvSpPr>
          <p:cNvPr id="2079" name="Text Box 31"/>
          <p:cNvSpPr txBox="1">
            <a:spLocks noChangeArrowheads="1"/>
          </p:cNvSpPr>
          <p:nvPr/>
        </p:nvSpPr>
        <p:spPr bwMode="auto">
          <a:xfrm>
            <a:off x="4586288" y="5086350"/>
            <a:ext cx="1309687"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25" action="ppaction://hlinksldjump"/>
              </a:rPr>
              <a:t>400</a:t>
            </a:r>
            <a:endParaRPr lang="en-US" sz="3600"/>
          </a:p>
        </p:txBody>
      </p:sp>
      <p:sp>
        <p:nvSpPr>
          <p:cNvPr id="2080" name="Text Box 32"/>
          <p:cNvSpPr txBox="1">
            <a:spLocks noChangeArrowheads="1"/>
          </p:cNvSpPr>
          <p:nvPr/>
        </p:nvSpPr>
        <p:spPr bwMode="auto">
          <a:xfrm>
            <a:off x="5988050" y="508635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26" action="ppaction://hlinksldjump"/>
              </a:rPr>
              <a:t>400</a:t>
            </a:r>
            <a:endParaRPr lang="en-US" sz="3600"/>
          </a:p>
        </p:txBody>
      </p:sp>
      <p:sp>
        <p:nvSpPr>
          <p:cNvPr id="2081" name="Text Box 33"/>
          <p:cNvSpPr txBox="1">
            <a:spLocks noChangeArrowheads="1"/>
          </p:cNvSpPr>
          <p:nvPr/>
        </p:nvSpPr>
        <p:spPr bwMode="auto">
          <a:xfrm>
            <a:off x="7391400" y="508635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27" action="ppaction://hlinksldjump"/>
              </a:rPr>
              <a:t>400</a:t>
            </a:r>
            <a:endParaRPr lang="en-US" sz="3600"/>
          </a:p>
        </p:txBody>
      </p:sp>
      <p:sp>
        <p:nvSpPr>
          <p:cNvPr id="2082" name="Text Box 34"/>
          <p:cNvSpPr txBox="1">
            <a:spLocks noChangeArrowheads="1"/>
          </p:cNvSpPr>
          <p:nvPr/>
        </p:nvSpPr>
        <p:spPr bwMode="auto">
          <a:xfrm>
            <a:off x="381000" y="58674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28" action="ppaction://hlinksldjump"/>
              </a:rPr>
              <a:t>500</a:t>
            </a:r>
            <a:endParaRPr lang="en-US" sz="3600"/>
          </a:p>
        </p:txBody>
      </p:sp>
      <p:sp>
        <p:nvSpPr>
          <p:cNvPr id="2083" name="Text Box 35"/>
          <p:cNvSpPr txBox="1">
            <a:spLocks noChangeArrowheads="1"/>
          </p:cNvSpPr>
          <p:nvPr/>
        </p:nvSpPr>
        <p:spPr bwMode="auto">
          <a:xfrm>
            <a:off x="1782763" y="5867400"/>
            <a:ext cx="1309687"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29" action="ppaction://hlinksldjump"/>
              </a:rPr>
              <a:t>500</a:t>
            </a:r>
            <a:endParaRPr lang="en-US" sz="3600"/>
          </a:p>
        </p:txBody>
      </p:sp>
      <p:sp>
        <p:nvSpPr>
          <p:cNvPr id="2084" name="Text Box 36"/>
          <p:cNvSpPr txBox="1">
            <a:spLocks noChangeArrowheads="1"/>
          </p:cNvSpPr>
          <p:nvPr/>
        </p:nvSpPr>
        <p:spPr bwMode="auto">
          <a:xfrm>
            <a:off x="3184525" y="58674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30" action="ppaction://hlinksldjump"/>
              </a:rPr>
              <a:t>500</a:t>
            </a:r>
            <a:endParaRPr lang="en-US" sz="3600"/>
          </a:p>
        </p:txBody>
      </p:sp>
      <p:sp>
        <p:nvSpPr>
          <p:cNvPr id="2085" name="Text Box 37"/>
          <p:cNvSpPr txBox="1">
            <a:spLocks noChangeArrowheads="1"/>
          </p:cNvSpPr>
          <p:nvPr/>
        </p:nvSpPr>
        <p:spPr bwMode="auto">
          <a:xfrm>
            <a:off x="4586288" y="5867400"/>
            <a:ext cx="1309687"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31" action="ppaction://hlinksldjump"/>
              </a:rPr>
              <a:t>500</a:t>
            </a:r>
            <a:endParaRPr lang="en-US" sz="3600"/>
          </a:p>
        </p:txBody>
      </p:sp>
      <p:sp>
        <p:nvSpPr>
          <p:cNvPr id="2086" name="Text Box 38"/>
          <p:cNvSpPr txBox="1">
            <a:spLocks noChangeArrowheads="1"/>
          </p:cNvSpPr>
          <p:nvPr/>
        </p:nvSpPr>
        <p:spPr bwMode="auto">
          <a:xfrm>
            <a:off x="5988050" y="58674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32" action="ppaction://hlinksldjump"/>
              </a:rPr>
              <a:t>500</a:t>
            </a:r>
            <a:endParaRPr lang="en-US" sz="3600"/>
          </a:p>
        </p:txBody>
      </p:sp>
      <p:sp>
        <p:nvSpPr>
          <p:cNvPr id="2087" name="Text Box 39"/>
          <p:cNvSpPr txBox="1">
            <a:spLocks noChangeArrowheads="1"/>
          </p:cNvSpPr>
          <p:nvPr/>
        </p:nvSpPr>
        <p:spPr bwMode="auto">
          <a:xfrm>
            <a:off x="7391400" y="5867400"/>
            <a:ext cx="1309688" cy="650875"/>
          </a:xfrm>
          <a:prstGeom prst="rect">
            <a:avLst/>
          </a:prstGeom>
          <a:solidFill>
            <a:schemeClr val="folHlink"/>
          </a:solidFill>
          <a:ln w="9525">
            <a:solidFill>
              <a:schemeClr val="tx1"/>
            </a:solidFill>
            <a:miter lim="800000"/>
            <a:headEnd/>
            <a:tailEnd/>
          </a:ln>
          <a:effectLst/>
        </p:spPr>
        <p:txBody>
          <a:bodyPr>
            <a:spAutoFit/>
          </a:bodyPr>
          <a:lstStyle/>
          <a:p>
            <a:pPr algn="ctr">
              <a:spcBef>
                <a:spcPct val="50000"/>
              </a:spcBef>
            </a:pPr>
            <a:r>
              <a:rPr lang="en-US" sz="3600">
                <a:hlinkClick r:id="rId33" action="ppaction://hlinksldjump"/>
              </a:rPr>
              <a:t>500</a:t>
            </a:r>
            <a:endParaRPr lang="en-US" sz="3600"/>
          </a:p>
        </p:txBody>
      </p:sp>
      <p:sp>
        <p:nvSpPr>
          <p:cNvPr id="2094" name="Text Box 46"/>
          <p:cNvSpPr txBox="1">
            <a:spLocks noChangeArrowheads="1"/>
          </p:cNvSpPr>
          <p:nvPr/>
        </p:nvSpPr>
        <p:spPr bwMode="auto">
          <a:xfrm>
            <a:off x="381000" y="1447800"/>
            <a:ext cx="1325563" cy="1096963"/>
          </a:xfrm>
          <a:prstGeom prst="rect">
            <a:avLst/>
          </a:prstGeom>
          <a:solidFill>
            <a:srgbClr val="A50021"/>
          </a:solidFill>
          <a:ln w="9525">
            <a:solidFill>
              <a:schemeClr val="tx1"/>
            </a:solidFill>
            <a:miter lim="800000"/>
            <a:headEnd/>
            <a:tailEnd/>
          </a:ln>
          <a:effectLst/>
        </p:spPr>
        <p:txBody>
          <a:bodyPr anchor="ctr" anchorCtr="1"/>
          <a:lstStyle/>
          <a:p>
            <a:pPr algn="ctr">
              <a:spcBef>
                <a:spcPct val="50000"/>
              </a:spcBef>
            </a:pPr>
            <a:r>
              <a:rPr lang="en-US" sz="1600" dirty="0" smtClean="0"/>
              <a:t>Prime &amp; Composite</a:t>
            </a:r>
            <a:endParaRPr lang="en-US" sz="1600" dirty="0"/>
          </a:p>
        </p:txBody>
      </p:sp>
      <p:sp>
        <p:nvSpPr>
          <p:cNvPr id="2095" name="Text Box 47"/>
          <p:cNvSpPr txBox="1">
            <a:spLocks noChangeArrowheads="1"/>
          </p:cNvSpPr>
          <p:nvPr/>
        </p:nvSpPr>
        <p:spPr bwMode="auto">
          <a:xfrm>
            <a:off x="1782763" y="1447800"/>
            <a:ext cx="1325562" cy="1096963"/>
          </a:xfrm>
          <a:prstGeom prst="rect">
            <a:avLst/>
          </a:prstGeom>
          <a:solidFill>
            <a:srgbClr val="A50021"/>
          </a:solidFill>
          <a:ln w="9525">
            <a:solidFill>
              <a:schemeClr val="tx1"/>
            </a:solidFill>
            <a:miter lim="800000"/>
            <a:headEnd/>
            <a:tailEnd/>
          </a:ln>
          <a:effectLst/>
        </p:spPr>
        <p:txBody>
          <a:bodyPr anchor="ctr" anchorCtr="1"/>
          <a:lstStyle/>
          <a:p>
            <a:pPr algn="ctr">
              <a:spcBef>
                <a:spcPct val="50000"/>
              </a:spcBef>
            </a:pPr>
            <a:r>
              <a:rPr lang="en-US" sz="2200" dirty="0" smtClean="0"/>
              <a:t>Factors</a:t>
            </a:r>
            <a:endParaRPr lang="en-US" sz="2200" dirty="0"/>
          </a:p>
        </p:txBody>
      </p:sp>
      <p:sp>
        <p:nvSpPr>
          <p:cNvPr id="2096" name="Text Box 48"/>
          <p:cNvSpPr txBox="1">
            <a:spLocks noChangeArrowheads="1"/>
          </p:cNvSpPr>
          <p:nvPr/>
        </p:nvSpPr>
        <p:spPr bwMode="auto">
          <a:xfrm>
            <a:off x="3184525" y="1447800"/>
            <a:ext cx="1325563" cy="1096963"/>
          </a:xfrm>
          <a:prstGeom prst="rect">
            <a:avLst/>
          </a:prstGeom>
          <a:solidFill>
            <a:srgbClr val="A50021"/>
          </a:solidFill>
          <a:ln w="9525">
            <a:solidFill>
              <a:schemeClr val="tx1"/>
            </a:solidFill>
            <a:miter lim="800000"/>
            <a:headEnd/>
            <a:tailEnd/>
          </a:ln>
          <a:effectLst/>
        </p:spPr>
        <p:txBody>
          <a:bodyPr anchor="ctr" anchorCtr="1"/>
          <a:lstStyle/>
          <a:p>
            <a:pPr algn="ctr">
              <a:spcBef>
                <a:spcPct val="50000"/>
              </a:spcBef>
            </a:pPr>
            <a:r>
              <a:rPr lang="en-US" sz="2200" dirty="0" smtClean="0"/>
              <a:t>Multiples</a:t>
            </a:r>
            <a:endParaRPr lang="en-US" sz="2200" dirty="0"/>
          </a:p>
        </p:txBody>
      </p:sp>
      <p:sp>
        <p:nvSpPr>
          <p:cNvPr id="2097" name="Text Box 49"/>
          <p:cNvSpPr txBox="1">
            <a:spLocks noChangeArrowheads="1"/>
          </p:cNvSpPr>
          <p:nvPr/>
        </p:nvSpPr>
        <p:spPr bwMode="auto">
          <a:xfrm>
            <a:off x="4586288" y="1447800"/>
            <a:ext cx="1325562" cy="1096963"/>
          </a:xfrm>
          <a:prstGeom prst="rect">
            <a:avLst/>
          </a:prstGeom>
          <a:solidFill>
            <a:srgbClr val="A50021"/>
          </a:solidFill>
          <a:ln w="9525">
            <a:solidFill>
              <a:schemeClr val="tx1"/>
            </a:solidFill>
            <a:miter lim="800000"/>
            <a:headEnd/>
            <a:tailEnd/>
          </a:ln>
          <a:effectLst/>
        </p:spPr>
        <p:txBody>
          <a:bodyPr anchor="ctr" anchorCtr="1"/>
          <a:lstStyle/>
          <a:p>
            <a:pPr algn="ctr">
              <a:spcBef>
                <a:spcPct val="50000"/>
              </a:spcBef>
            </a:pPr>
            <a:r>
              <a:rPr lang="en-US" sz="2200" dirty="0" smtClean="0"/>
              <a:t>GCF</a:t>
            </a:r>
            <a:endParaRPr lang="en-US" sz="2200" dirty="0"/>
          </a:p>
        </p:txBody>
      </p:sp>
      <p:sp>
        <p:nvSpPr>
          <p:cNvPr id="2098" name="Text Box 50"/>
          <p:cNvSpPr txBox="1">
            <a:spLocks noChangeArrowheads="1"/>
          </p:cNvSpPr>
          <p:nvPr/>
        </p:nvSpPr>
        <p:spPr bwMode="auto">
          <a:xfrm>
            <a:off x="5988050" y="1447800"/>
            <a:ext cx="1325563" cy="1096963"/>
          </a:xfrm>
          <a:prstGeom prst="rect">
            <a:avLst/>
          </a:prstGeom>
          <a:solidFill>
            <a:srgbClr val="A50021"/>
          </a:solidFill>
          <a:ln w="9525">
            <a:solidFill>
              <a:schemeClr val="tx1"/>
            </a:solidFill>
            <a:miter lim="800000"/>
            <a:headEnd/>
            <a:tailEnd/>
          </a:ln>
          <a:effectLst/>
        </p:spPr>
        <p:txBody>
          <a:bodyPr anchor="ctr" anchorCtr="1"/>
          <a:lstStyle/>
          <a:p>
            <a:pPr algn="ctr">
              <a:spcBef>
                <a:spcPct val="50000"/>
              </a:spcBef>
            </a:pPr>
            <a:r>
              <a:rPr lang="en-US" sz="2200" dirty="0" smtClean="0"/>
              <a:t>LCM</a:t>
            </a:r>
            <a:endParaRPr lang="en-US" sz="2200" dirty="0"/>
          </a:p>
        </p:txBody>
      </p:sp>
      <p:sp>
        <p:nvSpPr>
          <p:cNvPr id="2099" name="Text Box 51"/>
          <p:cNvSpPr txBox="1">
            <a:spLocks noChangeArrowheads="1"/>
          </p:cNvSpPr>
          <p:nvPr/>
        </p:nvSpPr>
        <p:spPr bwMode="auto">
          <a:xfrm>
            <a:off x="7391400" y="1447800"/>
            <a:ext cx="1325563" cy="1096963"/>
          </a:xfrm>
          <a:prstGeom prst="rect">
            <a:avLst/>
          </a:prstGeom>
          <a:solidFill>
            <a:srgbClr val="A50021"/>
          </a:solidFill>
          <a:ln w="9525">
            <a:solidFill>
              <a:schemeClr val="tx1"/>
            </a:solidFill>
            <a:miter lim="800000"/>
            <a:headEnd/>
            <a:tailEnd/>
          </a:ln>
          <a:effectLst/>
        </p:spPr>
        <p:txBody>
          <a:bodyPr anchor="ctr" anchorCtr="1"/>
          <a:lstStyle/>
          <a:p>
            <a:pPr algn="ctr">
              <a:spcBef>
                <a:spcPct val="50000"/>
              </a:spcBef>
            </a:pPr>
            <a:r>
              <a:rPr lang="en-US" sz="2200" dirty="0" smtClean="0"/>
              <a:t>Word Problems </a:t>
            </a:r>
            <a:endParaRPr lang="en-US" sz="2200" dirty="0"/>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
                                  </p:stCondLst>
                                  <p:childTnLst>
                                    <p:set>
                                      <p:cBhvr>
                                        <p:cTn id="6" dur="1" fill="hold">
                                          <p:stCondLst>
                                            <p:cond delay="499"/>
                                          </p:stCondLst>
                                        </p:cTn>
                                        <p:tgtEl>
                                          <p:spTgt spid="2094">
                                            <p:bg/>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Categories.wav"/>
                                        </p:tgtEl>
                                      </p:cMediaNode>
                                    </p:audio>
                                  </p:subTnLst>
                                </p:cTn>
                              </p:par>
                            </p:childTnLst>
                          </p:cTn>
                        </p:par>
                        <p:par>
                          <p:cTn id="7" fill="hold">
                            <p:stCondLst>
                              <p:cond delay="700"/>
                            </p:stCondLst>
                            <p:childTnLst>
                              <p:par>
                                <p:cTn id="8" presetID="1" presetClass="entr" presetSubtype="0" fill="hold" grpId="0" nodeType="afterEffect">
                                  <p:stCondLst>
                                    <p:cond delay="200"/>
                                  </p:stCondLst>
                                  <p:childTnLst>
                                    <p:set>
                                      <p:cBhvr>
                                        <p:cTn id="9" dur="1" fill="hold">
                                          <p:stCondLst>
                                            <p:cond delay="499"/>
                                          </p:stCondLst>
                                        </p:cTn>
                                        <p:tgtEl>
                                          <p:spTgt spid="2094">
                                            <p:txEl>
                                              <p:pRg st="0" end="0"/>
                                            </p:txEl>
                                          </p:spTgt>
                                        </p:tgtEl>
                                        <p:attrNameLst>
                                          <p:attrName>style.visibility</p:attrName>
                                        </p:attrNameLst>
                                      </p:cBhvr>
                                      <p:to>
                                        <p:strVal val="visible"/>
                                      </p:to>
                                    </p:set>
                                  </p:childTnLst>
                                  <p:subTnLst>
                                    <p:audio>
                                      <p:cMediaNode>
                                        <p:cTn display="0" masterRel="sameClick">
                                          <p:stCondLst>
                                            <p:cond evt="begin" delay="0">
                                              <p:tn val="8"/>
                                            </p:cond>
                                          </p:stCondLst>
                                          <p:endCondLst>
                                            <p:cond evt="onStopAudio" delay="0">
                                              <p:tgtEl>
                                                <p:sldTgt/>
                                              </p:tgtEl>
                                            </p:cond>
                                          </p:endCondLst>
                                        </p:cTn>
                                        <p:tgtEl>
                                          <p:sndTgt r:embed="rId3" name="Categories.wav"/>
                                        </p:tgtEl>
                                      </p:cMediaNode>
                                    </p:audio>
                                  </p:subTnLst>
                                </p:cTn>
                              </p:par>
                            </p:childTnLst>
                          </p:cTn>
                        </p:par>
                        <p:par>
                          <p:cTn id="10" fill="hold">
                            <p:stCondLst>
                              <p:cond delay="1400"/>
                            </p:stCondLst>
                            <p:childTnLst>
                              <p:par>
                                <p:cTn id="11" presetID="1" presetClass="entr" presetSubtype="0" fill="hold" grpId="0" nodeType="afterEffect">
                                  <p:stCondLst>
                                    <p:cond delay="200"/>
                                  </p:stCondLst>
                                  <p:childTnLst>
                                    <p:set>
                                      <p:cBhvr>
                                        <p:cTn id="12" dur="1" fill="hold">
                                          <p:stCondLst>
                                            <p:cond delay="499"/>
                                          </p:stCondLst>
                                        </p:cTn>
                                        <p:tgtEl>
                                          <p:spTgt spid="2095">
                                            <p:bg/>
                                          </p:spTgt>
                                        </p:tgtEl>
                                        <p:attrNameLst>
                                          <p:attrName>style.visibility</p:attrName>
                                        </p:attrNameLst>
                                      </p:cBhvr>
                                      <p:to>
                                        <p:strVal val="visible"/>
                                      </p:to>
                                    </p:set>
                                  </p:childTnLst>
                                </p:cTn>
                              </p:par>
                            </p:childTnLst>
                          </p:cTn>
                        </p:par>
                        <p:par>
                          <p:cTn id="13" fill="hold">
                            <p:stCondLst>
                              <p:cond delay="2100"/>
                            </p:stCondLst>
                            <p:childTnLst>
                              <p:par>
                                <p:cTn id="14" presetID="1" presetClass="entr" presetSubtype="0" fill="hold" grpId="0" nodeType="afterEffect">
                                  <p:stCondLst>
                                    <p:cond delay="200"/>
                                  </p:stCondLst>
                                  <p:childTnLst>
                                    <p:set>
                                      <p:cBhvr>
                                        <p:cTn id="15" dur="1" fill="hold">
                                          <p:stCondLst>
                                            <p:cond delay="499"/>
                                          </p:stCondLst>
                                        </p:cTn>
                                        <p:tgtEl>
                                          <p:spTgt spid="2095">
                                            <p:txEl>
                                              <p:pRg st="0" end="0"/>
                                            </p:txEl>
                                          </p:spTgt>
                                        </p:tgtEl>
                                        <p:attrNameLst>
                                          <p:attrName>style.visibility</p:attrName>
                                        </p:attrNameLst>
                                      </p:cBhvr>
                                      <p:to>
                                        <p:strVal val="visible"/>
                                      </p:to>
                                    </p:set>
                                  </p:childTnLst>
                                </p:cTn>
                              </p:par>
                            </p:childTnLst>
                          </p:cTn>
                        </p:par>
                        <p:par>
                          <p:cTn id="16" fill="hold">
                            <p:stCondLst>
                              <p:cond delay="2800"/>
                            </p:stCondLst>
                            <p:childTnLst>
                              <p:par>
                                <p:cTn id="17" presetID="1" presetClass="entr" presetSubtype="0" fill="hold" grpId="0" nodeType="afterEffect">
                                  <p:stCondLst>
                                    <p:cond delay="200"/>
                                  </p:stCondLst>
                                  <p:childTnLst>
                                    <p:set>
                                      <p:cBhvr>
                                        <p:cTn id="18" dur="1" fill="hold">
                                          <p:stCondLst>
                                            <p:cond delay="499"/>
                                          </p:stCondLst>
                                        </p:cTn>
                                        <p:tgtEl>
                                          <p:spTgt spid="2096">
                                            <p:bg/>
                                          </p:spTgt>
                                        </p:tgtEl>
                                        <p:attrNameLst>
                                          <p:attrName>style.visibility</p:attrName>
                                        </p:attrNameLst>
                                      </p:cBhvr>
                                      <p:to>
                                        <p:strVal val="visible"/>
                                      </p:to>
                                    </p:set>
                                  </p:childTnLst>
                                </p:cTn>
                              </p:par>
                            </p:childTnLst>
                          </p:cTn>
                        </p:par>
                        <p:par>
                          <p:cTn id="19" fill="hold">
                            <p:stCondLst>
                              <p:cond delay="3500"/>
                            </p:stCondLst>
                            <p:childTnLst>
                              <p:par>
                                <p:cTn id="20" presetID="1" presetClass="entr" presetSubtype="0" fill="hold" grpId="0" nodeType="afterEffect">
                                  <p:stCondLst>
                                    <p:cond delay="200"/>
                                  </p:stCondLst>
                                  <p:childTnLst>
                                    <p:set>
                                      <p:cBhvr>
                                        <p:cTn id="21" dur="1" fill="hold">
                                          <p:stCondLst>
                                            <p:cond delay="499"/>
                                          </p:stCondLst>
                                        </p:cTn>
                                        <p:tgtEl>
                                          <p:spTgt spid="2096">
                                            <p:txEl>
                                              <p:pRg st="0" end="0"/>
                                            </p:txEl>
                                          </p:spTgt>
                                        </p:tgtEl>
                                        <p:attrNameLst>
                                          <p:attrName>style.visibility</p:attrName>
                                        </p:attrNameLst>
                                      </p:cBhvr>
                                      <p:to>
                                        <p:strVal val="visible"/>
                                      </p:to>
                                    </p:set>
                                  </p:childTnLst>
                                </p:cTn>
                              </p:par>
                            </p:childTnLst>
                          </p:cTn>
                        </p:par>
                        <p:par>
                          <p:cTn id="22" fill="hold">
                            <p:stCondLst>
                              <p:cond delay="4200"/>
                            </p:stCondLst>
                            <p:childTnLst>
                              <p:par>
                                <p:cTn id="23" presetID="1" presetClass="entr" presetSubtype="0" fill="hold" grpId="0" nodeType="afterEffect">
                                  <p:stCondLst>
                                    <p:cond delay="200"/>
                                  </p:stCondLst>
                                  <p:childTnLst>
                                    <p:set>
                                      <p:cBhvr>
                                        <p:cTn id="24" dur="1" fill="hold">
                                          <p:stCondLst>
                                            <p:cond delay="499"/>
                                          </p:stCondLst>
                                        </p:cTn>
                                        <p:tgtEl>
                                          <p:spTgt spid="2097">
                                            <p:bg/>
                                          </p:spTgt>
                                        </p:tgtEl>
                                        <p:attrNameLst>
                                          <p:attrName>style.visibility</p:attrName>
                                        </p:attrNameLst>
                                      </p:cBhvr>
                                      <p:to>
                                        <p:strVal val="visible"/>
                                      </p:to>
                                    </p:set>
                                  </p:childTnLst>
                                </p:cTn>
                              </p:par>
                            </p:childTnLst>
                          </p:cTn>
                        </p:par>
                        <p:par>
                          <p:cTn id="25" fill="hold">
                            <p:stCondLst>
                              <p:cond delay="4900"/>
                            </p:stCondLst>
                            <p:childTnLst>
                              <p:par>
                                <p:cTn id="26" presetID="1" presetClass="entr" presetSubtype="0" fill="hold" grpId="0" nodeType="afterEffect">
                                  <p:stCondLst>
                                    <p:cond delay="200"/>
                                  </p:stCondLst>
                                  <p:childTnLst>
                                    <p:set>
                                      <p:cBhvr>
                                        <p:cTn id="27" dur="1" fill="hold">
                                          <p:stCondLst>
                                            <p:cond delay="499"/>
                                          </p:stCondLst>
                                        </p:cTn>
                                        <p:tgtEl>
                                          <p:spTgt spid="2097">
                                            <p:txEl>
                                              <p:pRg st="0" end="0"/>
                                            </p:txEl>
                                          </p:spTgt>
                                        </p:tgtEl>
                                        <p:attrNameLst>
                                          <p:attrName>style.visibility</p:attrName>
                                        </p:attrNameLst>
                                      </p:cBhvr>
                                      <p:to>
                                        <p:strVal val="visible"/>
                                      </p:to>
                                    </p:set>
                                  </p:childTnLst>
                                </p:cTn>
                              </p:par>
                            </p:childTnLst>
                          </p:cTn>
                        </p:par>
                        <p:par>
                          <p:cTn id="28" fill="hold">
                            <p:stCondLst>
                              <p:cond delay="5600"/>
                            </p:stCondLst>
                            <p:childTnLst>
                              <p:par>
                                <p:cTn id="29" presetID="1" presetClass="entr" presetSubtype="0" fill="hold" grpId="0" nodeType="afterEffect">
                                  <p:stCondLst>
                                    <p:cond delay="200"/>
                                  </p:stCondLst>
                                  <p:childTnLst>
                                    <p:set>
                                      <p:cBhvr>
                                        <p:cTn id="30" dur="1" fill="hold">
                                          <p:stCondLst>
                                            <p:cond delay="499"/>
                                          </p:stCondLst>
                                        </p:cTn>
                                        <p:tgtEl>
                                          <p:spTgt spid="2098">
                                            <p:bg/>
                                          </p:spTgt>
                                        </p:tgtEl>
                                        <p:attrNameLst>
                                          <p:attrName>style.visibility</p:attrName>
                                        </p:attrNameLst>
                                      </p:cBhvr>
                                      <p:to>
                                        <p:strVal val="visible"/>
                                      </p:to>
                                    </p:set>
                                  </p:childTnLst>
                                </p:cTn>
                              </p:par>
                            </p:childTnLst>
                          </p:cTn>
                        </p:par>
                        <p:par>
                          <p:cTn id="31" fill="hold">
                            <p:stCondLst>
                              <p:cond delay="6300"/>
                            </p:stCondLst>
                            <p:childTnLst>
                              <p:par>
                                <p:cTn id="32" presetID="1" presetClass="entr" presetSubtype="0" fill="hold" grpId="0" nodeType="afterEffect">
                                  <p:stCondLst>
                                    <p:cond delay="200"/>
                                  </p:stCondLst>
                                  <p:childTnLst>
                                    <p:set>
                                      <p:cBhvr>
                                        <p:cTn id="33" dur="1" fill="hold">
                                          <p:stCondLst>
                                            <p:cond delay="499"/>
                                          </p:stCondLst>
                                        </p:cTn>
                                        <p:tgtEl>
                                          <p:spTgt spid="2098">
                                            <p:txEl>
                                              <p:pRg st="0" end="0"/>
                                            </p:txEl>
                                          </p:spTgt>
                                        </p:tgtEl>
                                        <p:attrNameLst>
                                          <p:attrName>style.visibility</p:attrName>
                                        </p:attrNameLst>
                                      </p:cBhvr>
                                      <p:to>
                                        <p:strVal val="visible"/>
                                      </p:to>
                                    </p:set>
                                  </p:childTnLst>
                                </p:cTn>
                              </p:par>
                            </p:childTnLst>
                          </p:cTn>
                        </p:par>
                        <p:par>
                          <p:cTn id="34" fill="hold">
                            <p:stCondLst>
                              <p:cond delay="7000"/>
                            </p:stCondLst>
                            <p:childTnLst>
                              <p:par>
                                <p:cTn id="35" presetID="1" presetClass="entr" presetSubtype="0" fill="hold" grpId="0" nodeType="afterEffect">
                                  <p:stCondLst>
                                    <p:cond delay="200"/>
                                  </p:stCondLst>
                                  <p:childTnLst>
                                    <p:set>
                                      <p:cBhvr>
                                        <p:cTn id="36" dur="1" fill="hold">
                                          <p:stCondLst>
                                            <p:cond delay="499"/>
                                          </p:stCondLst>
                                        </p:cTn>
                                        <p:tgtEl>
                                          <p:spTgt spid="2099">
                                            <p:bg/>
                                          </p:spTgt>
                                        </p:tgtEl>
                                        <p:attrNameLst>
                                          <p:attrName>style.visibility</p:attrName>
                                        </p:attrNameLst>
                                      </p:cBhvr>
                                      <p:to>
                                        <p:strVal val="visible"/>
                                      </p:to>
                                    </p:set>
                                  </p:childTnLst>
                                </p:cTn>
                              </p:par>
                            </p:childTnLst>
                          </p:cTn>
                        </p:par>
                        <p:par>
                          <p:cTn id="37" fill="hold">
                            <p:stCondLst>
                              <p:cond delay="7700"/>
                            </p:stCondLst>
                            <p:childTnLst>
                              <p:par>
                                <p:cTn id="38" presetID="1" presetClass="entr" presetSubtype="0" fill="hold" grpId="0" nodeType="afterEffect">
                                  <p:stCondLst>
                                    <p:cond delay="200"/>
                                  </p:stCondLst>
                                  <p:childTnLst>
                                    <p:set>
                                      <p:cBhvr>
                                        <p:cTn id="39" dur="1" fill="hold">
                                          <p:stCondLst>
                                            <p:cond delay="499"/>
                                          </p:stCondLst>
                                        </p:cTn>
                                        <p:tgtEl>
                                          <p:spTgt spid="2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4" grpId="0" build="p" animBg="1" autoUpdateAnimBg="0" advAuto="200"/>
      <p:bldP spid="2095" grpId="0" build="p" animBg="1" autoUpdateAnimBg="0" advAuto="200"/>
      <p:bldP spid="2096" grpId="0" build="p" animBg="1" autoUpdateAnimBg="0" advAuto="200"/>
      <p:bldP spid="2097" grpId="0" build="p" animBg="1" autoUpdateAnimBg="0" advAuto="200"/>
      <p:bldP spid="2098" grpId="0" build="p" animBg="1" autoUpdateAnimBg="0" advAuto="200"/>
      <p:bldP spid="2099" grpId="0" build="p" animBg="1" autoUpdateAnimBg="0" advAuto="20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3314" name="Rectangle 2"/>
          <p:cNvSpPr>
            <a:spLocks noGrp="1" noChangeArrowheads="1"/>
          </p:cNvSpPr>
          <p:nvPr>
            <p:ph type="ctrTitle"/>
          </p:nvPr>
        </p:nvSpPr>
        <p:spPr>
          <a:xfrm>
            <a:off x="685800" y="2286000"/>
            <a:ext cx="7772400" cy="1143000"/>
          </a:xfrm>
        </p:spPr>
        <p:txBody>
          <a:bodyPr/>
          <a:lstStyle/>
          <a:p>
            <a:r>
              <a:rPr lang="en-US" sz="4800" b="1" dirty="0" smtClean="0"/>
              <a:t>Find all the factors of 72</a:t>
            </a:r>
            <a:endParaRPr lang="en-US" sz="4800" b="1" dirty="0"/>
          </a:p>
        </p:txBody>
      </p:sp>
      <p:sp>
        <p:nvSpPr>
          <p:cNvPr id="13318"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48130" name="Rectangle 2"/>
          <p:cNvSpPr>
            <a:spLocks noGrp="1" noChangeArrowheads="1"/>
          </p:cNvSpPr>
          <p:nvPr>
            <p:ph type="ctrTitle"/>
          </p:nvPr>
        </p:nvSpPr>
        <p:spPr>
          <a:xfrm>
            <a:off x="381000" y="304800"/>
            <a:ext cx="8458200" cy="4953000"/>
          </a:xfrm>
        </p:spPr>
        <p:txBody>
          <a:bodyPr/>
          <a:lstStyle/>
          <a:p>
            <a:pPr algn="l"/>
            <a:r>
              <a:rPr lang="en-US" sz="4000" b="1" dirty="0" smtClean="0"/>
              <a:t>				72</a:t>
            </a:r>
            <a:br>
              <a:rPr lang="en-US" sz="4000" b="1" dirty="0" smtClean="0"/>
            </a:br>
            <a:r>
              <a:rPr lang="en-US" sz="4000" b="1" dirty="0" smtClean="0"/>
              <a:t> 			     1   72</a:t>
            </a:r>
            <a:br>
              <a:rPr lang="en-US" sz="4000" b="1" dirty="0" smtClean="0"/>
            </a:br>
            <a:r>
              <a:rPr lang="en-US" sz="4000" b="1" dirty="0"/>
              <a:t>	</a:t>
            </a:r>
            <a:r>
              <a:rPr lang="en-US" sz="4000" b="1" dirty="0" smtClean="0"/>
              <a:t>		     2   36</a:t>
            </a:r>
            <a:br>
              <a:rPr lang="en-US" sz="4000" b="1" dirty="0" smtClean="0"/>
            </a:br>
            <a:r>
              <a:rPr lang="en-US" sz="4000" b="1" dirty="0"/>
              <a:t> </a:t>
            </a:r>
            <a:r>
              <a:rPr lang="en-US" sz="4000" b="1" dirty="0" smtClean="0"/>
              <a:t>                       3    24</a:t>
            </a:r>
            <a:br>
              <a:rPr lang="en-US" sz="4000" b="1" dirty="0" smtClean="0"/>
            </a:br>
            <a:r>
              <a:rPr lang="en-US" sz="4000" b="1" dirty="0"/>
              <a:t> </a:t>
            </a:r>
            <a:r>
              <a:rPr lang="en-US" sz="4000" b="1" dirty="0" smtClean="0"/>
              <a:t>                       4    18</a:t>
            </a:r>
            <a:br>
              <a:rPr lang="en-US" sz="4000" b="1" dirty="0" smtClean="0"/>
            </a:br>
            <a:r>
              <a:rPr lang="en-US" sz="4000" b="1" dirty="0"/>
              <a:t> </a:t>
            </a:r>
            <a:r>
              <a:rPr lang="en-US" sz="4000" b="1" dirty="0" smtClean="0"/>
              <a:t>                       6    12</a:t>
            </a:r>
            <a:br>
              <a:rPr lang="en-US" sz="4000" b="1" dirty="0" smtClean="0"/>
            </a:br>
            <a:r>
              <a:rPr lang="en-US" sz="4000" b="1" dirty="0"/>
              <a:t>	</a:t>
            </a:r>
            <a:r>
              <a:rPr lang="en-US" sz="4000" b="1" dirty="0" smtClean="0"/>
              <a:t>		     8     9</a:t>
            </a:r>
            <a:endParaRPr lang="en-US" sz="4000" dirty="0"/>
          </a:p>
        </p:txBody>
      </p:sp>
      <p:cxnSp>
        <p:nvCxnSpPr>
          <p:cNvPr id="12" name="Straight Connector 11"/>
          <p:cNvCxnSpPr/>
          <p:nvPr/>
        </p:nvCxnSpPr>
        <p:spPr bwMode="auto">
          <a:xfrm>
            <a:off x="3124200" y="12954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4419600" y="1143000"/>
            <a:ext cx="0" cy="38100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4338" name="Rectangle 2"/>
          <p:cNvSpPr>
            <a:spLocks noGrp="1" noChangeArrowheads="1"/>
          </p:cNvSpPr>
          <p:nvPr>
            <p:ph type="ctrTitle"/>
          </p:nvPr>
        </p:nvSpPr>
        <p:spPr>
          <a:xfrm>
            <a:off x="685800" y="2286000"/>
            <a:ext cx="7772400" cy="1143000"/>
          </a:xfrm>
        </p:spPr>
        <p:txBody>
          <a:bodyPr/>
          <a:lstStyle/>
          <a:p>
            <a:r>
              <a:rPr lang="en-US" sz="4800" b="1" dirty="0" smtClean="0"/>
              <a:t>Find all the factors of 120</a:t>
            </a:r>
            <a:endParaRPr lang="en-US" sz="4800" b="1" dirty="0"/>
          </a:p>
        </p:txBody>
      </p:sp>
      <p:sp>
        <p:nvSpPr>
          <p:cNvPr id="14342"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49154" name="Rectangle 2"/>
          <p:cNvSpPr>
            <a:spLocks noGrp="1" noChangeArrowheads="1"/>
          </p:cNvSpPr>
          <p:nvPr>
            <p:ph type="ctrTitle"/>
          </p:nvPr>
        </p:nvSpPr>
        <p:spPr>
          <a:xfrm>
            <a:off x="762000" y="381000"/>
            <a:ext cx="7772400" cy="6096000"/>
          </a:xfrm>
        </p:spPr>
        <p:txBody>
          <a:bodyPr/>
          <a:lstStyle/>
          <a:p>
            <a:pPr algn="l"/>
            <a:r>
              <a:rPr lang="en-US" sz="6000" b="1" dirty="0" smtClean="0"/>
              <a:t>			120</a:t>
            </a:r>
            <a:br>
              <a:rPr lang="en-US" sz="6000" b="1" dirty="0" smtClean="0"/>
            </a:br>
            <a:r>
              <a:rPr lang="en-US" sz="6000" b="1" dirty="0" smtClean="0"/>
              <a:t>		</a:t>
            </a:r>
            <a:r>
              <a:rPr lang="en-US" b="1" dirty="0" smtClean="0"/>
              <a:t>	1  120</a:t>
            </a:r>
            <a:br>
              <a:rPr lang="en-US" b="1" dirty="0" smtClean="0"/>
            </a:br>
            <a:r>
              <a:rPr lang="en-US" b="1" dirty="0" smtClean="0"/>
              <a:t>			2   60</a:t>
            </a:r>
            <a:br>
              <a:rPr lang="en-US" b="1" dirty="0" smtClean="0"/>
            </a:br>
            <a:r>
              <a:rPr lang="en-US" b="1" dirty="0" smtClean="0"/>
              <a:t>			3   40</a:t>
            </a:r>
            <a:br>
              <a:rPr lang="en-US" b="1" dirty="0" smtClean="0"/>
            </a:br>
            <a:r>
              <a:rPr lang="en-US" b="1" dirty="0" smtClean="0"/>
              <a:t>   			4   30</a:t>
            </a:r>
            <a:br>
              <a:rPr lang="en-US" b="1" dirty="0" smtClean="0"/>
            </a:br>
            <a:r>
              <a:rPr lang="en-US" b="1" dirty="0" smtClean="0"/>
              <a:t>			5   24</a:t>
            </a:r>
            <a:br>
              <a:rPr lang="en-US" b="1" dirty="0" smtClean="0"/>
            </a:br>
            <a:r>
              <a:rPr lang="en-US" b="1" dirty="0" smtClean="0"/>
              <a:t>			6   20</a:t>
            </a:r>
            <a:br>
              <a:rPr lang="en-US" b="1" dirty="0" smtClean="0"/>
            </a:br>
            <a:r>
              <a:rPr lang="en-US" b="1" dirty="0" smtClean="0"/>
              <a:t>			8   15</a:t>
            </a:r>
            <a:br>
              <a:rPr lang="en-US" b="1" dirty="0" smtClean="0"/>
            </a:br>
            <a:r>
              <a:rPr lang="en-US" b="1" dirty="0" smtClean="0"/>
              <a:t>		     10  12</a:t>
            </a:r>
            <a:endParaRPr lang="en-US" dirty="0"/>
          </a:p>
        </p:txBody>
      </p:sp>
      <p:cxnSp>
        <p:nvCxnSpPr>
          <p:cNvPr id="4" name="Straight Connector 3"/>
          <p:cNvCxnSpPr/>
          <p:nvPr/>
        </p:nvCxnSpPr>
        <p:spPr bwMode="auto">
          <a:xfrm>
            <a:off x="2895600" y="12192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flipV="1">
            <a:off x="4190999" y="1219200"/>
            <a:ext cx="1" cy="5410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 name="Rectangle 1"/>
          <p:cNvSpPr/>
          <p:nvPr/>
        </p:nvSpPr>
        <p:spPr>
          <a:xfrm>
            <a:off x="5943600" y="5486400"/>
            <a:ext cx="1845377" cy="461665"/>
          </a:xfrm>
          <a:prstGeom prst="rect">
            <a:avLst/>
          </a:prstGeom>
        </p:spPr>
        <p:txBody>
          <a:bodyPr wrap="none">
            <a:spAutoFit/>
          </a:bodyPr>
          <a:lstStyle/>
          <a:p>
            <a:r>
              <a:rPr lang="en-US" b="1" dirty="0" smtClean="0">
                <a:solidFill>
                  <a:srgbClr val="FFFF00"/>
                </a:solidFill>
                <a:latin typeface="+mn-lt"/>
              </a:rPr>
              <a:t>(16 factors)</a:t>
            </a:r>
            <a:endParaRPr lang="en-US" dirty="0">
              <a:solidFill>
                <a:srgbClr val="FFFF00"/>
              </a:solidFill>
              <a:latin typeface="+mn-lt"/>
            </a:endParaRPr>
          </a:p>
        </p:txBody>
      </p:sp>
    </p:spTree>
  </p:cSld>
  <p:clrMapOvr>
    <a:masterClrMapping/>
  </p:clrMapOvr>
  <p:transition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5362" name="Rectangle 2"/>
          <p:cNvSpPr>
            <a:spLocks noGrp="1" noChangeArrowheads="1"/>
          </p:cNvSpPr>
          <p:nvPr>
            <p:ph type="ctrTitle"/>
          </p:nvPr>
        </p:nvSpPr>
        <p:spPr>
          <a:xfrm>
            <a:off x="685800" y="2286000"/>
            <a:ext cx="7772400" cy="1143000"/>
          </a:xfrm>
        </p:spPr>
        <p:txBody>
          <a:bodyPr/>
          <a:lstStyle/>
          <a:p>
            <a:r>
              <a:rPr lang="en-US" sz="6000" b="1" dirty="0" smtClean="0"/>
              <a:t>List the first five multiples of 7</a:t>
            </a:r>
            <a:endParaRPr lang="en-US" sz="6000" b="1" dirty="0"/>
          </a:p>
        </p:txBody>
      </p:sp>
      <p:sp>
        <p:nvSpPr>
          <p:cNvPr id="15366"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50178" name="Rectangle 2"/>
          <p:cNvSpPr>
            <a:spLocks noGrp="1" noChangeArrowheads="1"/>
          </p:cNvSpPr>
          <p:nvPr>
            <p:ph type="ctrTitle"/>
          </p:nvPr>
        </p:nvSpPr>
        <p:spPr>
          <a:xfrm>
            <a:off x="685800" y="2286000"/>
            <a:ext cx="7772400" cy="1143000"/>
          </a:xfrm>
        </p:spPr>
        <p:txBody>
          <a:bodyPr/>
          <a:lstStyle/>
          <a:p>
            <a:r>
              <a:rPr lang="en-US" sz="6000" b="1" dirty="0" smtClean="0"/>
              <a:t>7:  7, 14, 21, 28, 35 </a:t>
            </a:r>
            <a:endParaRPr lang="en-US" dirty="0"/>
          </a:p>
        </p:txBody>
      </p:sp>
    </p:spTree>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6386" name="Rectangle 2"/>
          <p:cNvSpPr>
            <a:spLocks noGrp="1" noChangeArrowheads="1"/>
          </p:cNvSpPr>
          <p:nvPr>
            <p:ph type="ctrTitle"/>
          </p:nvPr>
        </p:nvSpPr>
        <p:spPr>
          <a:xfrm>
            <a:off x="685800" y="2286000"/>
            <a:ext cx="7772400" cy="1143000"/>
          </a:xfrm>
        </p:spPr>
        <p:txBody>
          <a:bodyPr/>
          <a:lstStyle/>
          <a:p>
            <a:r>
              <a:rPr lang="en-US" sz="6000" b="1" dirty="0" smtClean="0"/>
              <a:t>List the first five multiples of 15</a:t>
            </a:r>
            <a:endParaRPr lang="en-US" sz="6000" b="1" dirty="0"/>
          </a:p>
        </p:txBody>
      </p:sp>
      <p:sp>
        <p:nvSpPr>
          <p:cNvPr id="16390"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51202" name="Rectangle 2"/>
          <p:cNvSpPr>
            <a:spLocks noGrp="1" noChangeArrowheads="1"/>
          </p:cNvSpPr>
          <p:nvPr>
            <p:ph type="ctrTitle"/>
          </p:nvPr>
        </p:nvSpPr>
        <p:spPr>
          <a:xfrm>
            <a:off x="685800" y="2286000"/>
            <a:ext cx="7772400" cy="1143000"/>
          </a:xfrm>
        </p:spPr>
        <p:txBody>
          <a:bodyPr/>
          <a:lstStyle/>
          <a:p>
            <a:r>
              <a:rPr lang="en-US" sz="6000" b="1" dirty="0" smtClean="0"/>
              <a:t>15:  15, 30, 45, 60, 75 </a:t>
            </a:r>
            <a:endParaRPr lang="en-US" dirty="0"/>
          </a:p>
        </p:txBody>
      </p:sp>
    </p:spTree>
  </p:cSld>
  <p:clrMapOvr>
    <a:masterClrMapping/>
  </p:clrMapOvr>
  <p:transition advClick="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7410" name="Rectangle 2"/>
          <p:cNvSpPr>
            <a:spLocks noGrp="1" noChangeArrowheads="1"/>
          </p:cNvSpPr>
          <p:nvPr>
            <p:ph type="ctrTitle"/>
          </p:nvPr>
        </p:nvSpPr>
        <p:spPr>
          <a:xfrm>
            <a:off x="685800" y="2286000"/>
            <a:ext cx="7772400" cy="1143000"/>
          </a:xfrm>
        </p:spPr>
        <p:txBody>
          <a:bodyPr/>
          <a:lstStyle/>
          <a:p>
            <a:r>
              <a:rPr lang="en-US" sz="6000" b="1" dirty="0" smtClean="0"/>
              <a:t>List the first 5 multiples of 80</a:t>
            </a:r>
            <a:endParaRPr lang="en-US" sz="6000" b="1" dirty="0"/>
          </a:p>
        </p:txBody>
      </p:sp>
      <p:sp>
        <p:nvSpPr>
          <p:cNvPr id="17414"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52226" name="Rectangle 2"/>
          <p:cNvSpPr>
            <a:spLocks noGrp="1" noChangeArrowheads="1"/>
          </p:cNvSpPr>
          <p:nvPr>
            <p:ph type="ctrTitle"/>
          </p:nvPr>
        </p:nvSpPr>
        <p:spPr>
          <a:xfrm>
            <a:off x="685800" y="2286000"/>
            <a:ext cx="7772400" cy="1143000"/>
          </a:xfrm>
        </p:spPr>
        <p:txBody>
          <a:bodyPr/>
          <a:lstStyle/>
          <a:p>
            <a:r>
              <a:rPr lang="en-US" b="1" dirty="0" smtClean="0"/>
              <a:t>80:  80, 160, 240, 320, 400 </a:t>
            </a:r>
            <a:endParaRPr lang="en-US" dirty="0"/>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Template by            Modified by</a:t>
            </a:r>
          </a:p>
          <a:p>
            <a:r>
              <a:rPr lang="en-US"/>
              <a:t>Bill Arcuri, WCSD    Chad Vance, CCISD</a:t>
            </a:r>
          </a:p>
        </p:txBody>
      </p:sp>
      <p:sp>
        <p:nvSpPr>
          <p:cNvPr id="34818" name="Rectangle 2"/>
          <p:cNvSpPr>
            <a:spLocks noGrp="1" noChangeArrowheads="1"/>
          </p:cNvSpPr>
          <p:nvPr>
            <p:ph type="title"/>
          </p:nvPr>
        </p:nvSpPr>
        <p:spPr>
          <a:xfrm>
            <a:off x="914400" y="1828800"/>
            <a:ext cx="7467600" cy="1143000"/>
          </a:xfrm>
        </p:spPr>
        <p:txBody>
          <a:bodyPr/>
          <a:lstStyle/>
          <a:p>
            <a:r>
              <a:rPr lang="en-US" sz="4800" b="1"/>
              <a:t>Daily Double Graphic and Sound Effect!</a:t>
            </a:r>
          </a:p>
        </p:txBody>
      </p:sp>
      <p:sp>
        <p:nvSpPr>
          <p:cNvPr id="34819" name="Rectangle 3"/>
          <p:cNvSpPr>
            <a:spLocks noGrp="1" noChangeArrowheads="1"/>
          </p:cNvSpPr>
          <p:nvPr>
            <p:ph type="body" sz="half" idx="1"/>
          </p:nvPr>
        </p:nvSpPr>
        <p:spPr>
          <a:xfrm>
            <a:off x="457200" y="3200400"/>
            <a:ext cx="8382000" cy="3276600"/>
          </a:xfrm>
        </p:spPr>
        <p:txBody>
          <a:bodyPr/>
          <a:lstStyle/>
          <a:p>
            <a:r>
              <a:rPr lang="en-US" sz="2200" b="1" i="1"/>
              <a:t>DO NOT DELETE THIS SLIDE!</a:t>
            </a:r>
            <a:r>
              <a:rPr lang="en-US" sz="2200" b="1"/>
              <a:t>  Deleting it may cause the game links to work improperly.  This slide is hidden during the game, and WILL not appear.</a:t>
            </a:r>
          </a:p>
          <a:p>
            <a:r>
              <a:rPr lang="en-US" sz="2200" b="1"/>
              <a:t>In slide view mode, copy the above (red) graphic (click once to select; right click the </a:t>
            </a:r>
            <a:r>
              <a:rPr lang="en-US" sz="2200" b="1" i="1" u="sng"/>
              <a:t>border</a:t>
            </a:r>
            <a:r>
              <a:rPr lang="en-US" sz="2200" b="1"/>
              <a:t> and choose “copy”).</a:t>
            </a:r>
          </a:p>
          <a:p>
            <a:r>
              <a:rPr lang="en-US" sz="2200" b="1"/>
              <a:t>Locate the answer slide which you want to be the daily double</a:t>
            </a:r>
          </a:p>
          <a:p>
            <a:r>
              <a:rPr lang="en-US" sz="2200" b="1"/>
              <a:t>Right-click and choose “paste”.  If necessary, reposition the graphic so that it does not cover the answer text.</a:t>
            </a:r>
          </a:p>
        </p:txBody>
      </p:sp>
      <p:sp>
        <p:nvSpPr>
          <p:cNvPr id="34821" name="Text Box 5"/>
          <p:cNvSpPr txBox="1">
            <a:spLocks noChangeArrowheads="1"/>
          </p:cNvSpPr>
          <p:nvPr/>
        </p:nvSpPr>
        <p:spPr bwMode="auto">
          <a:xfrm>
            <a:off x="1524000" y="609600"/>
            <a:ext cx="6324600" cy="1006475"/>
          </a:xfrm>
          <a:prstGeom prst="rect">
            <a:avLst/>
          </a:prstGeom>
          <a:solidFill>
            <a:srgbClr val="A50021"/>
          </a:solidFill>
          <a:ln w="9525">
            <a:noFill/>
            <a:miter lim="800000"/>
            <a:headEnd/>
            <a:tailEnd/>
          </a:ln>
          <a:effectLst/>
        </p:spPr>
        <p:txBody>
          <a:bodyPr>
            <a:spAutoFit/>
          </a:bodyPr>
          <a:lstStyle/>
          <a:p>
            <a:pPr algn="ctr">
              <a:spcBef>
                <a:spcPct val="50000"/>
              </a:spcBef>
            </a:pPr>
            <a:r>
              <a:rPr lang="en-US" sz="6000" b="1"/>
              <a:t>Daily Double!!!</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34821"/>
                                        </p:tgtEl>
                                        <p:attrNameLst>
                                          <p:attrName>style.visibility</p:attrName>
                                        </p:attrNameLst>
                                      </p:cBhvr>
                                      <p:to>
                                        <p:strVal val="visible"/>
                                      </p:to>
                                    </p:set>
                                    <p:anim calcmode="lin" valueType="num">
                                      <p:cBhvr>
                                        <p:cTn id="7" dur="5000" fill="hold"/>
                                        <p:tgtEl>
                                          <p:spTgt spid="34821"/>
                                        </p:tgtEl>
                                        <p:attrNameLst>
                                          <p:attrName>ppt_w</p:attrName>
                                        </p:attrNameLst>
                                      </p:cBhvr>
                                      <p:tavLst>
                                        <p:tav tm="0" fmla="#ppt_w*sin(2.5*pi*$)">
                                          <p:val>
                                            <p:fltVal val="0"/>
                                          </p:val>
                                        </p:tav>
                                        <p:tav tm="100000">
                                          <p:val>
                                            <p:fltVal val="1"/>
                                          </p:val>
                                        </p:tav>
                                      </p:tavLst>
                                    </p:anim>
                                    <p:anim calcmode="lin" valueType="num">
                                      <p:cBhvr>
                                        <p:cTn id="8" dur="5000" fill="hold"/>
                                        <p:tgtEl>
                                          <p:spTgt spid="34821"/>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Dail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8434" name="Rectangle 2"/>
          <p:cNvSpPr>
            <a:spLocks noGrp="1" noChangeArrowheads="1"/>
          </p:cNvSpPr>
          <p:nvPr>
            <p:ph type="ctrTitle"/>
          </p:nvPr>
        </p:nvSpPr>
        <p:spPr>
          <a:xfrm>
            <a:off x="685800" y="2286000"/>
            <a:ext cx="7772400" cy="1143000"/>
          </a:xfrm>
        </p:spPr>
        <p:txBody>
          <a:bodyPr/>
          <a:lstStyle/>
          <a:p>
            <a:r>
              <a:rPr lang="en-US" sz="6000" b="1" dirty="0" smtClean="0"/>
              <a:t>How do you find multiples?</a:t>
            </a:r>
            <a:endParaRPr lang="en-US" sz="6000" b="1" dirty="0"/>
          </a:p>
        </p:txBody>
      </p:sp>
      <p:sp>
        <p:nvSpPr>
          <p:cNvPr id="18438"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53250" name="Rectangle 2"/>
          <p:cNvSpPr>
            <a:spLocks noGrp="1" noChangeArrowheads="1"/>
          </p:cNvSpPr>
          <p:nvPr>
            <p:ph type="ctrTitle"/>
          </p:nvPr>
        </p:nvSpPr>
        <p:spPr>
          <a:xfrm>
            <a:off x="685800" y="2286000"/>
            <a:ext cx="7772400" cy="1143000"/>
          </a:xfrm>
        </p:spPr>
        <p:txBody>
          <a:bodyPr/>
          <a:lstStyle/>
          <a:p>
            <a:r>
              <a:rPr lang="en-US" sz="6000" b="1" dirty="0" smtClean="0"/>
              <a:t>Multiply the given number by any other whole number</a:t>
            </a:r>
            <a:br>
              <a:rPr lang="en-US" sz="6000" b="1" dirty="0" smtClean="0"/>
            </a:br>
            <a:r>
              <a:rPr lang="en-US" sz="4000" b="1" dirty="0" smtClean="0"/>
              <a:t>(Multiples we multiply- they go on forever!)</a:t>
            </a:r>
            <a:endParaRPr lang="en-US" sz="4000" dirty="0"/>
          </a:p>
        </p:txBody>
      </p:sp>
    </p:spTree>
  </p:cSld>
  <p:clrMapOvr>
    <a:masterClrMapping/>
  </p:clrMapOvr>
  <p:transition advClick="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9458" name="Rectangle 2"/>
          <p:cNvSpPr>
            <a:spLocks noGrp="1" noChangeArrowheads="1"/>
          </p:cNvSpPr>
          <p:nvPr>
            <p:ph type="ctrTitle"/>
          </p:nvPr>
        </p:nvSpPr>
        <p:spPr>
          <a:xfrm>
            <a:off x="685800" y="2286000"/>
            <a:ext cx="7772400" cy="1143000"/>
          </a:xfrm>
        </p:spPr>
        <p:txBody>
          <a:bodyPr/>
          <a:lstStyle/>
          <a:p>
            <a:r>
              <a:rPr lang="en-US" sz="6000" b="1" dirty="0" smtClean="0"/>
              <a:t>List the first 5 multiples of 14</a:t>
            </a:r>
            <a:endParaRPr lang="en-US" sz="6000" b="1" dirty="0"/>
          </a:p>
        </p:txBody>
      </p:sp>
      <p:sp>
        <p:nvSpPr>
          <p:cNvPr id="19462"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54274" name="Rectangle 2"/>
          <p:cNvSpPr>
            <a:spLocks noGrp="1" noChangeArrowheads="1"/>
          </p:cNvSpPr>
          <p:nvPr>
            <p:ph type="ctrTitle"/>
          </p:nvPr>
        </p:nvSpPr>
        <p:spPr>
          <a:xfrm>
            <a:off x="685800" y="2286000"/>
            <a:ext cx="7772400" cy="1143000"/>
          </a:xfrm>
        </p:spPr>
        <p:txBody>
          <a:bodyPr/>
          <a:lstStyle/>
          <a:p>
            <a:r>
              <a:rPr lang="en-US" sz="6000" b="1" dirty="0" smtClean="0"/>
              <a:t>14: 14, 28, 42, 56, 70 </a:t>
            </a:r>
            <a:endParaRPr lang="en-US" dirty="0"/>
          </a:p>
        </p:txBody>
      </p:sp>
    </p:spTree>
  </p:cSld>
  <p:clrMapOvr>
    <a:masterClrMapping/>
  </p:clrMapOvr>
  <p:transition advClick="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0482" name="Rectangle 2"/>
          <p:cNvSpPr>
            <a:spLocks noGrp="1" noChangeArrowheads="1"/>
          </p:cNvSpPr>
          <p:nvPr>
            <p:ph type="ctrTitle"/>
          </p:nvPr>
        </p:nvSpPr>
        <p:spPr>
          <a:xfrm>
            <a:off x="685800" y="2286000"/>
            <a:ext cx="7772400" cy="1143000"/>
          </a:xfrm>
        </p:spPr>
        <p:txBody>
          <a:bodyPr/>
          <a:lstStyle/>
          <a:p>
            <a:r>
              <a:rPr lang="en-US" sz="6000" b="1" dirty="0" smtClean="0"/>
              <a:t>What is the GCF of 30 and 25?</a:t>
            </a:r>
            <a:endParaRPr lang="en-US" sz="6000" b="1" dirty="0"/>
          </a:p>
        </p:txBody>
      </p:sp>
      <p:sp>
        <p:nvSpPr>
          <p:cNvPr id="20486"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55298" name="Rectangle 2"/>
          <p:cNvSpPr>
            <a:spLocks noGrp="1" noChangeArrowheads="1"/>
          </p:cNvSpPr>
          <p:nvPr>
            <p:ph type="ctrTitle"/>
          </p:nvPr>
        </p:nvSpPr>
        <p:spPr>
          <a:xfrm>
            <a:off x="685800" y="2286000"/>
            <a:ext cx="7772400" cy="1143000"/>
          </a:xfrm>
        </p:spPr>
        <p:txBody>
          <a:bodyPr/>
          <a:lstStyle/>
          <a:p>
            <a:r>
              <a:rPr lang="en-US" sz="6000" b="1" dirty="0" smtClean="0"/>
              <a:t> </a:t>
            </a:r>
            <a:endParaRPr lang="en-US" dirty="0"/>
          </a:p>
        </p:txBody>
      </p:sp>
      <p:sp>
        <p:nvSpPr>
          <p:cNvPr id="4" name="Rectangle 2"/>
          <p:cNvSpPr txBox="1">
            <a:spLocks noChangeArrowheads="1"/>
          </p:cNvSpPr>
          <p:nvPr/>
        </p:nvSpPr>
        <p:spPr bwMode="auto">
          <a:xfrm>
            <a:off x="-1143000" y="304800"/>
            <a:ext cx="10058400" cy="6096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a:lstStyle>
          <a:p>
            <a:pPr algn="l"/>
            <a:r>
              <a:rPr lang="en-US" sz="6000" b="1" kern="0" dirty="0" smtClean="0"/>
              <a:t>			  30                 25</a:t>
            </a:r>
            <a:br>
              <a:rPr lang="en-US" sz="6000" b="1" kern="0" dirty="0" smtClean="0"/>
            </a:br>
            <a:r>
              <a:rPr lang="en-US" sz="6000" b="1" kern="0" dirty="0" smtClean="0"/>
              <a:t>		</a:t>
            </a:r>
            <a:r>
              <a:rPr lang="en-US" b="1" kern="0" dirty="0" smtClean="0"/>
              <a:t>	1     30				1    25</a:t>
            </a:r>
          </a:p>
          <a:p>
            <a:pPr algn="l"/>
            <a:r>
              <a:rPr lang="en-US" b="1" kern="0" dirty="0"/>
              <a:t>	</a:t>
            </a:r>
            <a:r>
              <a:rPr lang="en-US" b="1" kern="0" dirty="0" smtClean="0"/>
              <a:t>		2     15                   5    5</a:t>
            </a:r>
          </a:p>
          <a:p>
            <a:pPr algn="l"/>
            <a:r>
              <a:rPr lang="en-US" b="1" kern="0" dirty="0"/>
              <a:t>	</a:t>
            </a:r>
            <a:r>
              <a:rPr lang="en-US" b="1" kern="0" dirty="0" smtClean="0"/>
              <a:t>		3     10</a:t>
            </a:r>
          </a:p>
          <a:p>
            <a:pPr algn="l"/>
            <a:r>
              <a:rPr lang="en-US" b="1" kern="0" dirty="0"/>
              <a:t>	</a:t>
            </a:r>
            <a:r>
              <a:rPr lang="en-US" b="1" kern="0" dirty="0" smtClean="0"/>
              <a:t>		5      6													GCF=5</a:t>
            </a:r>
            <a:endParaRPr lang="en-US" kern="0" dirty="0"/>
          </a:p>
        </p:txBody>
      </p:sp>
      <p:cxnSp>
        <p:nvCxnSpPr>
          <p:cNvPr id="5" name="Straight Connector 4"/>
          <p:cNvCxnSpPr/>
          <p:nvPr/>
        </p:nvCxnSpPr>
        <p:spPr bwMode="auto">
          <a:xfrm>
            <a:off x="1219200" y="20574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a:off x="5486400" y="20574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flipH="1" flipV="1">
            <a:off x="2438400" y="1905000"/>
            <a:ext cx="37454" cy="373509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flipH="1" flipV="1">
            <a:off x="6973592" y="2057400"/>
            <a:ext cx="37454" cy="259015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Oval 10"/>
          <p:cNvSpPr/>
          <p:nvPr/>
        </p:nvSpPr>
        <p:spPr bwMode="auto">
          <a:xfrm>
            <a:off x="1561454" y="2133600"/>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12" name="Oval 11"/>
          <p:cNvSpPr/>
          <p:nvPr/>
        </p:nvSpPr>
        <p:spPr bwMode="auto">
          <a:xfrm>
            <a:off x="7078527" y="2874289"/>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13" name="Oval 12"/>
          <p:cNvSpPr/>
          <p:nvPr/>
        </p:nvSpPr>
        <p:spPr bwMode="auto">
          <a:xfrm>
            <a:off x="6057254" y="2133600"/>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14" name="Oval 13"/>
          <p:cNvSpPr/>
          <p:nvPr/>
        </p:nvSpPr>
        <p:spPr bwMode="auto">
          <a:xfrm>
            <a:off x="1524000" y="4228454"/>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Tree>
  </p:cSld>
  <p:clrMapOvr>
    <a:masterClrMapping/>
  </p:clrMapOvr>
  <p:transition advClick="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1506" name="Rectangle 2"/>
          <p:cNvSpPr>
            <a:spLocks noGrp="1" noChangeArrowheads="1"/>
          </p:cNvSpPr>
          <p:nvPr>
            <p:ph type="ctrTitle"/>
          </p:nvPr>
        </p:nvSpPr>
        <p:spPr>
          <a:xfrm>
            <a:off x="685800" y="2286000"/>
            <a:ext cx="7772400" cy="1143000"/>
          </a:xfrm>
        </p:spPr>
        <p:txBody>
          <a:bodyPr/>
          <a:lstStyle/>
          <a:p>
            <a:r>
              <a:rPr lang="en-US" sz="6000" b="1" dirty="0" smtClean="0"/>
              <a:t>What is the GCF of 36 and 45?</a:t>
            </a:r>
            <a:endParaRPr lang="en-US" sz="6000" b="1" dirty="0"/>
          </a:p>
        </p:txBody>
      </p:sp>
      <p:sp>
        <p:nvSpPr>
          <p:cNvPr id="21510"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4" name="Rectangle 2"/>
          <p:cNvSpPr txBox="1">
            <a:spLocks noGrp="1" noChangeArrowheads="1"/>
          </p:cNvSpPr>
          <p:nvPr>
            <p:ph type="ctrTitle"/>
          </p:nvPr>
        </p:nvSpPr>
        <p:spPr bwMode="auto">
          <a:xfrm>
            <a:off x="685800" y="1524000"/>
            <a:ext cx="8458200" cy="3200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a:lstStyle>
          <a:p>
            <a:pPr algn="l"/>
            <a:r>
              <a:rPr lang="en-US" sz="6000" b="1" kern="0" dirty="0" smtClean="0"/>
              <a:t>	</a:t>
            </a:r>
            <a:br>
              <a:rPr lang="en-US" sz="6000" b="1" kern="0" dirty="0" smtClean="0"/>
            </a:br>
            <a:r>
              <a:rPr lang="en-US" sz="6000" b="1" kern="0" dirty="0" smtClean="0"/>
              <a:t>   36                 </a:t>
            </a:r>
            <a:r>
              <a:rPr lang="en-US" sz="6000" b="1" dirty="0"/>
              <a:t>4</a:t>
            </a:r>
            <a:r>
              <a:rPr lang="en-US" sz="6000" b="1" kern="0" dirty="0" smtClean="0"/>
              <a:t>5</a:t>
            </a:r>
            <a:br>
              <a:rPr lang="en-US" sz="6000" b="1" kern="0" dirty="0" smtClean="0"/>
            </a:br>
            <a:r>
              <a:rPr lang="en-US" b="1" kern="0" dirty="0" smtClean="0"/>
              <a:t>1     30				 1    25</a:t>
            </a:r>
          </a:p>
          <a:p>
            <a:pPr algn="l"/>
            <a:r>
              <a:rPr lang="en-US" b="1" kern="0" dirty="0" smtClean="0"/>
              <a:t>2     18				 3     15</a:t>
            </a:r>
            <a:br>
              <a:rPr lang="en-US" b="1" kern="0" dirty="0" smtClean="0"/>
            </a:br>
            <a:r>
              <a:rPr lang="en-US" b="1" dirty="0" smtClean="0"/>
              <a:t>3     12                    5     9</a:t>
            </a:r>
            <a:br>
              <a:rPr lang="en-US" b="1" dirty="0" smtClean="0"/>
            </a:br>
            <a:r>
              <a:rPr lang="en-US" b="1" dirty="0" smtClean="0"/>
              <a:t>4      9</a:t>
            </a:r>
            <a:br>
              <a:rPr lang="en-US" b="1" dirty="0" smtClean="0"/>
            </a:br>
            <a:r>
              <a:rPr lang="en-US" b="1" dirty="0" smtClean="0"/>
              <a:t>6      6</a:t>
            </a:r>
            <a:r>
              <a:rPr lang="en-US" b="1" kern="0" dirty="0" smtClean="0"/>
              <a:t/>
            </a:r>
            <a:br>
              <a:rPr lang="en-US" b="1" kern="0" dirty="0" smtClean="0"/>
            </a:br>
            <a:r>
              <a:rPr lang="en-US" b="1" kern="0" dirty="0" smtClean="0"/>
              <a:t>									</a:t>
            </a:r>
            <a:r>
              <a:rPr lang="en-US" b="1" dirty="0"/>
              <a:t>	</a:t>
            </a:r>
            <a:r>
              <a:rPr lang="en-US" b="1" kern="0" dirty="0" smtClean="0"/>
              <a:t>		GCF=9</a:t>
            </a:r>
            <a:endParaRPr lang="en-US" kern="0" dirty="0"/>
          </a:p>
        </p:txBody>
      </p:sp>
      <p:cxnSp>
        <p:nvCxnSpPr>
          <p:cNvPr id="5" name="Straight Connector 4"/>
          <p:cNvCxnSpPr/>
          <p:nvPr/>
        </p:nvCxnSpPr>
        <p:spPr bwMode="auto">
          <a:xfrm flipH="1" flipV="1">
            <a:off x="1524000" y="1676400"/>
            <a:ext cx="37454" cy="373509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flipH="1" flipV="1">
            <a:off x="6172200" y="1676400"/>
            <a:ext cx="37454" cy="373509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a:off x="381000" y="16764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a:off x="4762500" y="16764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Oval 8"/>
          <p:cNvSpPr/>
          <p:nvPr/>
        </p:nvSpPr>
        <p:spPr bwMode="auto">
          <a:xfrm>
            <a:off x="539212" y="2928212"/>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10" name="Oval 9"/>
          <p:cNvSpPr/>
          <p:nvPr/>
        </p:nvSpPr>
        <p:spPr bwMode="auto">
          <a:xfrm>
            <a:off x="1791346" y="3543946"/>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11" name="Oval 10"/>
          <p:cNvSpPr/>
          <p:nvPr/>
        </p:nvSpPr>
        <p:spPr bwMode="auto">
          <a:xfrm>
            <a:off x="5256508" y="1596487"/>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12" name="Oval 11"/>
          <p:cNvSpPr/>
          <p:nvPr/>
        </p:nvSpPr>
        <p:spPr bwMode="auto">
          <a:xfrm>
            <a:off x="5256508" y="2283579"/>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13" name="Oval 12"/>
          <p:cNvSpPr/>
          <p:nvPr/>
        </p:nvSpPr>
        <p:spPr bwMode="auto">
          <a:xfrm>
            <a:off x="6451170" y="2928212"/>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14" name="Oval 13"/>
          <p:cNvSpPr/>
          <p:nvPr/>
        </p:nvSpPr>
        <p:spPr bwMode="auto">
          <a:xfrm>
            <a:off x="539212" y="1676400"/>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Tree>
  </p:cSld>
  <p:clrMapOvr>
    <a:masterClrMapping/>
  </p:clrMapOvr>
  <p:transition advClick="0"/>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2530" name="Rectangle 2"/>
          <p:cNvSpPr>
            <a:spLocks noGrp="1" noChangeArrowheads="1"/>
          </p:cNvSpPr>
          <p:nvPr>
            <p:ph type="ctrTitle"/>
          </p:nvPr>
        </p:nvSpPr>
        <p:spPr>
          <a:xfrm>
            <a:off x="304800" y="2286000"/>
            <a:ext cx="8534400" cy="1143000"/>
          </a:xfrm>
        </p:spPr>
        <p:txBody>
          <a:bodyPr/>
          <a:lstStyle/>
          <a:p>
            <a:r>
              <a:rPr lang="en-US" sz="5400" b="1" dirty="0" smtClean="0"/>
              <a:t>What is the GCF of </a:t>
            </a:r>
            <a:br>
              <a:rPr lang="en-US" sz="5400" b="1" dirty="0" smtClean="0"/>
            </a:br>
            <a:r>
              <a:rPr lang="en-US" sz="5400" b="1" dirty="0" smtClean="0"/>
              <a:t>100 and 72?</a:t>
            </a:r>
            <a:endParaRPr lang="en-US" sz="5400" b="1" dirty="0"/>
          </a:p>
        </p:txBody>
      </p:sp>
      <p:sp>
        <p:nvSpPr>
          <p:cNvPr id="22534"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6" name="Rectangle 2"/>
          <p:cNvSpPr>
            <a:spLocks noGrp="1" noChangeArrowheads="1"/>
          </p:cNvSpPr>
          <p:nvPr>
            <p:ph type="ctrTitle"/>
          </p:nvPr>
        </p:nvSpPr>
        <p:spPr>
          <a:xfrm>
            <a:off x="-1143000" y="304800"/>
            <a:ext cx="9601200" cy="6096000"/>
          </a:xfrm>
        </p:spPr>
        <p:txBody>
          <a:bodyPr/>
          <a:lstStyle/>
          <a:p>
            <a:pPr algn="l"/>
            <a:r>
              <a:rPr lang="en-US" sz="6000" b="1" dirty="0" smtClean="0"/>
              <a:t>			100                  72</a:t>
            </a:r>
            <a:br>
              <a:rPr lang="en-US" sz="6000" b="1" dirty="0" smtClean="0"/>
            </a:br>
            <a:r>
              <a:rPr lang="en-US" sz="6000" b="1" dirty="0" smtClean="0"/>
              <a:t>		</a:t>
            </a:r>
            <a:r>
              <a:rPr lang="en-US" b="1" dirty="0" smtClean="0"/>
              <a:t>	1  100   			   1  72</a:t>
            </a:r>
            <a:br>
              <a:rPr lang="en-US" b="1" dirty="0" smtClean="0"/>
            </a:br>
            <a:r>
              <a:rPr lang="en-US" b="1" dirty="0" smtClean="0"/>
              <a:t>			2   50                       2   36</a:t>
            </a:r>
            <a:br>
              <a:rPr lang="en-US" b="1" dirty="0" smtClean="0"/>
            </a:br>
            <a:r>
              <a:rPr lang="en-US" b="1" dirty="0" smtClean="0"/>
              <a:t>   			4   25                       3   24   </a:t>
            </a:r>
            <a:br>
              <a:rPr lang="en-US" b="1" dirty="0" smtClean="0"/>
            </a:br>
            <a:r>
              <a:rPr lang="en-US" b="1" dirty="0" smtClean="0"/>
              <a:t>			5   20                       4   18</a:t>
            </a:r>
            <a:br>
              <a:rPr lang="en-US" b="1" dirty="0" smtClean="0"/>
            </a:br>
            <a:r>
              <a:rPr lang="en-US" b="1" dirty="0" smtClean="0"/>
              <a:t>	     	     10  10                       6   12</a:t>
            </a:r>
            <a:br>
              <a:rPr lang="en-US" b="1" dirty="0" smtClean="0"/>
            </a:br>
            <a:r>
              <a:rPr lang="en-US" b="1" dirty="0" smtClean="0"/>
              <a:t>		                                      8    9</a:t>
            </a:r>
            <a:br>
              <a:rPr lang="en-US" b="1" dirty="0" smtClean="0"/>
            </a:br>
            <a:r>
              <a:rPr lang="en-US" b="1" dirty="0"/>
              <a:t>	</a:t>
            </a:r>
            <a:r>
              <a:rPr lang="en-US" b="1" dirty="0" smtClean="0"/>
              <a:t>				GCF=4</a:t>
            </a:r>
            <a:endParaRPr lang="en-US" dirty="0"/>
          </a:p>
        </p:txBody>
      </p:sp>
      <p:cxnSp>
        <p:nvCxnSpPr>
          <p:cNvPr id="17" name="Straight Connector 16"/>
          <p:cNvCxnSpPr/>
          <p:nvPr/>
        </p:nvCxnSpPr>
        <p:spPr bwMode="auto">
          <a:xfrm>
            <a:off x="838200" y="16764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a:off x="5638800" y="16764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flipH="1" flipV="1">
            <a:off x="2210446" y="1219200"/>
            <a:ext cx="37454" cy="4800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flipH="1" flipV="1">
            <a:off x="7162800" y="1447800"/>
            <a:ext cx="76200" cy="472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6" name="Oval 25"/>
          <p:cNvSpPr/>
          <p:nvPr/>
        </p:nvSpPr>
        <p:spPr bwMode="auto">
          <a:xfrm>
            <a:off x="1410346" y="1559679"/>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27" name="Oval 26"/>
          <p:cNvSpPr/>
          <p:nvPr/>
        </p:nvSpPr>
        <p:spPr bwMode="auto">
          <a:xfrm>
            <a:off x="1455550" y="2213399"/>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28" name="Oval 27"/>
          <p:cNvSpPr/>
          <p:nvPr/>
        </p:nvSpPr>
        <p:spPr bwMode="auto">
          <a:xfrm>
            <a:off x="1485900" y="2814558"/>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29" name="Oval 28"/>
          <p:cNvSpPr/>
          <p:nvPr/>
        </p:nvSpPr>
        <p:spPr bwMode="auto">
          <a:xfrm>
            <a:off x="6515100" y="1488922"/>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30" name="Oval 29"/>
          <p:cNvSpPr/>
          <p:nvPr/>
        </p:nvSpPr>
        <p:spPr bwMode="auto">
          <a:xfrm>
            <a:off x="6495636" y="2209801"/>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31" name="Oval 30"/>
          <p:cNvSpPr/>
          <p:nvPr/>
        </p:nvSpPr>
        <p:spPr bwMode="auto">
          <a:xfrm>
            <a:off x="6438900" y="3525761"/>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Tree>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5127" name="AutoShape 7">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
        <p:nvSpPr>
          <p:cNvPr id="5129" name="Rectangle 9"/>
          <p:cNvSpPr>
            <a:spLocks noGrp="1" noChangeArrowheads="1"/>
          </p:cNvSpPr>
          <p:nvPr>
            <p:ph type="ctrTitle"/>
          </p:nvPr>
        </p:nvSpPr>
        <p:spPr>
          <a:noFill/>
          <a:ln/>
        </p:spPr>
        <p:txBody>
          <a:bodyPr/>
          <a:lstStyle/>
          <a:p>
            <a:r>
              <a:rPr lang="en-US" b="1" dirty="0" smtClean="0"/>
              <a:t>This type of number has ONLY two factors</a:t>
            </a:r>
            <a:br>
              <a:rPr lang="en-US" b="1" dirty="0" smtClean="0"/>
            </a:br>
            <a:endParaRPr lang="en-US" b="1" dirty="0"/>
          </a:p>
        </p:txBody>
      </p:sp>
    </p:spTree>
  </p:cSld>
  <p:clrMapOvr>
    <a:masterClrMapping/>
  </p:clrMapOvr>
  <p:transition advClick="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3554" name="Rectangle 2"/>
          <p:cNvSpPr>
            <a:spLocks noGrp="1" noChangeArrowheads="1"/>
          </p:cNvSpPr>
          <p:nvPr>
            <p:ph type="ctrTitle"/>
          </p:nvPr>
        </p:nvSpPr>
        <p:spPr>
          <a:xfrm>
            <a:off x="685800" y="2286000"/>
            <a:ext cx="7772400" cy="1143000"/>
          </a:xfrm>
        </p:spPr>
        <p:txBody>
          <a:bodyPr/>
          <a:lstStyle/>
          <a:p>
            <a:r>
              <a:rPr lang="en-US" sz="6000" b="1" dirty="0" smtClean="0"/>
              <a:t>What is the GCF of </a:t>
            </a:r>
            <a:br>
              <a:rPr lang="en-US" sz="6000" b="1" dirty="0" smtClean="0"/>
            </a:br>
            <a:r>
              <a:rPr lang="en-US" sz="6000" b="1" dirty="0" smtClean="0"/>
              <a:t>63 and 84?</a:t>
            </a:r>
            <a:endParaRPr lang="en-US" sz="6000" b="1" dirty="0"/>
          </a:p>
        </p:txBody>
      </p:sp>
      <p:sp>
        <p:nvSpPr>
          <p:cNvPr id="23558"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10" name="Oval 9"/>
          <p:cNvSpPr/>
          <p:nvPr/>
        </p:nvSpPr>
        <p:spPr bwMode="auto">
          <a:xfrm>
            <a:off x="1469571" y="1094014"/>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16" name="Rectangle 2"/>
          <p:cNvSpPr txBox="1">
            <a:spLocks noChangeArrowheads="1"/>
          </p:cNvSpPr>
          <p:nvPr/>
        </p:nvSpPr>
        <p:spPr bwMode="auto">
          <a:xfrm>
            <a:off x="-1143000" y="304800"/>
            <a:ext cx="9601200" cy="5562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a:lstStyle>
          <a:p>
            <a:pPr algn="l"/>
            <a:r>
              <a:rPr lang="en-US" sz="6000" b="1" kern="0" dirty="0" smtClean="0"/>
              <a:t>			63                     84</a:t>
            </a:r>
            <a:br>
              <a:rPr lang="en-US" sz="6000" b="1" kern="0" dirty="0" smtClean="0"/>
            </a:br>
            <a:r>
              <a:rPr lang="en-US" sz="6000" b="1" kern="0" dirty="0" smtClean="0"/>
              <a:t>		</a:t>
            </a:r>
            <a:r>
              <a:rPr lang="en-US" b="1" kern="0" dirty="0" smtClean="0"/>
              <a:t>	1   63   			   1  84</a:t>
            </a:r>
            <a:br>
              <a:rPr lang="en-US" b="1" kern="0" dirty="0" smtClean="0"/>
            </a:br>
            <a:r>
              <a:rPr lang="en-US" b="1" kern="0" dirty="0" smtClean="0"/>
              <a:t>			3   21                       2   42</a:t>
            </a:r>
            <a:br>
              <a:rPr lang="en-US" b="1" kern="0" dirty="0" smtClean="0"/>
            </a:br>
            <a:r>
              <a:rPr lang="en-US" b="1" kern="0" dirty="0" smtClean="0"/>
              <a:t>   			7	9				   3   28 </a:t>
            </a:r>
            <a:br>
              <a:rPr lang="en-US" b="1" kern="0" dirty="0" smtClean="0"/>
            </a:br>
            <a:r>
              <a:rPr lang="en-US" b="1" kern="0" dirty="0" smtClean="0"/>
              <a:t>		                                      4   21  </a:t>
            </a:r>
          </a:p>
          <a:p>
            <a:pPr algn="l"/>
            <a:r>
              <a:rPr lang="en-US" b="1" kern="0" dirty="0"/>
              <a:t>	</a:t>
            </a:r>
            <a:r>
              <a:rPr lang="en-US" b="1" kern="0" dirty="0" smtClean="0"/>
              <a:t>							   6   14								   7   12	</a:t>
            </a:r>
            <a:r>
              <a:rPr lang="en-US" b="1" kern="0" dirty="0"/>
              <a:t>	</a:t>
            </a:r>
            <a:r>
              <a:rPr lang="en-US" b="1" kern="0" dirty="0" smtClean="0"/>
              <a:t>			GCF= 21</a:t>
            </a:r>
            <a:endParaRPr lang="en-US" kern="0" dirty="0"/>
          </a:p>
        </p:txBody>
      </p:sp>
      <p:cxnSp>
        <p:nvCxnSpPr>
          <p:cNvPr id="17" name="Straight Connector 16"/>
          <p:cNvCxnSpPr/>
          <p:nvPr/>
        </p:nvCxnSpPr>
        <p:spPr bwMode="auto">
          <a:xfrm flipV="1">
            <a:off x="2247900" y="952500"/>
            <a:ext cx="0" cy="33147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flipH="1" flipV="1">
            <a:off x="7306066" y="952500"/>
            <a:ext cx="37454" cy="40767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838200" y="1094014"/>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a:off x="5888525" y="1066800"/>
            <a:ext cx="2819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 name="Oval 22"/>
          <p:cNvSpPr/>
          <p:nvPr/>
        </p:nvSpPr>
        <p:spPr bwMode="auto">
          <a:xfrm>
            <a:off x="1453242" y="1883229"/>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24" name="Oval 23"/>
          <p:cNvSpPr/>
          <p:nvPr/>
        </p:nvSpPr>
        <p:spPr bwMode="auto">
          <a:xfrm>
            <a:off x="1436913" y="2672444"/>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25" name="Oval 24"/>
          <p:cNvSpPr/>
          <p:nvPr/>
        </p:nvSpPr>
        <p:spPr bwMode="auto">
          <a:xfrm>
            <a:off x="2391582" y="1948543"/>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26" name="Oval 25"/>
          <p:cNvSpPr/>
          <p:nvPr/>
        </p:nvSpPr>
        <p:spPr bwMode="auto">
          <a:xfrm>
            <a:off x="6440996" y="1110343"/>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27" name="Oval 26"/>
          <p:cNvSpPr/>
          <p:nvPr/>
        </p:nvSpPr>
        <p:spPr bwMode="auto">
          <a:xfrm>
            <a:off x="6511407" y="2552700"/>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28" name="Oval 27"/>
          <p:cNvSpPr/>
          <p:nvPr/>
        </p:nvSpPr>
        <p:spPr bwMode="auto">
          <a:xfrm>
            <a:off x="6448189" y="4610100"/>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29" name="Oval 28"/>
          <p:cNvSpPr/>
          <p:nvPr/>
        </p:nvSpPr>
        <p:spPr bwMode="auto">
          <a:xfrm>
            <a:off x="7446590" y="3276600"/>
            <a:ext cx="762000" cy="838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Tree>
  </p:cSld>
  <p:clrMapOvr>
    <a:masterClrMapping/>
  </p:clrMapOvr>
  <p:transition advClick="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4578" name="Rectangle 2"/>
          <p:cNvSpPr>
            <a:spLocks noGrp="1" noChangeArrowheads="1"/>
          </p:cNvSpPr>
          <p:nvPr>
            <p:ph type="ctrTitle"/>
          </p:nvPr>
        </p:nvSpPr>
        <p:spPr>
          <a:xfrm>
            <a:off x="685800" y="2286000"/>
            <a:ext cx="7772400" cy="1143000"/>
          </a:xfrm>
        </p:spPr>
        <p:txBody>
          <a:bodyPr/>
          <a:lstStyle/>
          <a:p>
            <a:r>
              <a:rPr lang="en-US" sz="6000" b="1" dirty="0" smtClean="0"/>
              <a:t>Find the GCF of </a:t>
            </a:r>
            <a:br>
              <a:rPr lang="en-US" sz="6000" b="1" dirty="0" smtClean="0"/>
            </a:br>
            <a:r>
              <a:rPr lang="en-US" sz="6000" b="1" dirty="0" smtClean="0"/>
              <a:t>18, 24, 54</a:t>
            </a:r>
            <a:endParaRPr lang="en-US" sz="6000" b="1" dirty="0"/>
          </a:p>
        </p:txBody>
      </p:sp>
      <p:sp>
        <p:nvSpPr>
          <p:cNvPr id="24582"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59394" name="Rectangle 2"/>
          <p:cNvSpPr>
            <a:spLocks noGrp="1" noChangeArrowheads="1"/>
          </p:cNvSpPr>
          <p:nvPr>
            <p:ph type="ctrTitle"/>
          </p:nvPr>
        </p:nvSpPr>
        <p:spPr>
          <a:xfrm>
            <a:off x="304800" y="2286000"/>
            <a:ext cx="8839200" cy="2057400"/>
          </a:xfrm>
        </p:spPr>
        <p:txBody>
          <a:bodyPr/>
          <a:lstStyle/>
          <a:p>
            <a:pPr algn="l"/>
            <a:r>
              <a:rPr lang="en-US" sz="4800" b="1" dirty="0" smtClean="0"/>
              <a:t>18: 1, 2, 3, 6, 9, 18</a:t>
            </a:r>
            <a:br>
              <a:rPr lang="en-US" sz="4800" b="1" dirty="0" smtClean="0"/>
            </a:br>
            <a:r>
              <a:rPr lang="en-US" sz="4800" b="1" dirty="0" smtClean="0"/>
              <a:t>24: 1, 2, 3, 4, 6, 8, 12, 24</a:t>
            </a:r>
            <a:br>
              <a:rPr lang="en-US" sz="4800" b="1" dirty="0" smtClean="0"/>
            </a:br>
            <a:r>
              <a:rPr lang="en-US" sz="4800" b="1" dirty="0" smtClean="0"/>
              <a:t>54: 1, 2, 3, 6, 9, 18, 27, 54</a:t>
            </a:r>
            <a:br>
              <a:rPr lang="en-US" sz="4800" b="1" dirty="0" smtClean="0"/>
            </a:br>
            <a:r>
              <a:rPr lang="en-US" sz="4800" b="1" dirty="0" smtClean="0"/>
              <a:t/>
            </a:r>
            <a:br>
              <a:rPr lang="en-US" sz="4800" b="1" dirty="0" smtClean="0"/>
            </a:br>
            <a:r>
              <a:rPr lang="en-US" sz="4800" b="1" dirty="0" smtClean="0"/>
              <a:t>				GCF= 6</a:t>
            </a:r>
            <a:endParaRPr lang="en-US" sz="4800" dirty="0"/>
          </a:p>
        </p:txBody>
      </p:sp>
      <p:sp>
        <p:nvSpPr>
          <p:cNvPr id="4" name="Oval 3"/>
          <p:cNvSpPr/>
          <p:nvPr/>
        </p:nvSpPr>
        <p:spPr bwMode="auto">
          <a:xfrm>
            <a:off x="2590800" y="1524000"/>
            <a:ext cx="803119" cy="241958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5" name="Oval 4"/>
          <p:cNvSpPr/>
          <p:nvPr/>
        </p:nvSpPr>
        <p:spPr bwMode="auto">
          <a:xfrm>
            <a:off x="1905000" y="1524000"/>
            <a:ext cx="803119" cy="241958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7" name="Oval 6"/>
          <p:cNvSpPr/>
          <p:nvPr/>
        </p:nvSpPr>
        <p:spPr bwMode="auto">
          <a:xfrm>
            <a:off x="1295400" y="1524000"/>
            <a:ext cx="803119" cy="241958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8" name="Freeform 7"/>
          <p:cNvSpPr/>
          <p:nvPr/>
        </p:nvSpPr>
        <p:spPr bwMode="auto">
          <a:xfrm>
            <a:off x="1580554" y="589359"/>
            <a:ext cx="3786189" cy="1089423"/>
          </a:xfrm>
          <a:custGeom>
            <a:avLst/>
            <a:gdLst/>
            <a:ahLst/>
            <a:cxnLst/>
            <a:rect l="0" t="0" r="0" b="0"/>
            <a:pathLst>
              <a:path w="3786189" h="1089423">
                <a:moveTo>
                  <a:pt x="0" y="1000125"/>
                </a:moveTo>
                <a:lnTo>
                  <a:pt x="0" y="1000125"/>
                </a:lnTo>
                <a:lnTo>
                  <a:pt x="0" y="991195"/>
                </a:lnTo>
                <a:lnTo>
                  <a:pt x="0" y="982265"/>
                </a:lnTo>
                <a:lnTo>
                  <a:pt x="0" y="973336"/>
                </a:lnTo>
                <a:lnTo>
                  <a:pt x="0" y="955476"/>
                </a:lnTo>
                <a:lnTo>
                  <a:pt x="17860" y="919757"/>
                </a:lnTo>
                <a:lnTo>
                  <a:pt x="35719" y="884039"/>
                </a:lnTo>
                <a:lnTo>
                  <a:pt x="62508" y="839390"/>
                </a:lnTo>
                <a:lnTo>
                  <a:pt x="98227" y="776883"/>
                </a:lnTo>
                <a:lnTo>
                  <a:pt x="151805" y="723305"/>
                </a:lnTo>
                <a:lnTo>
                  <a:pt x="151805" y="723305"/>
                </a:lnTo>
                <a:lnTo>
                  <a:pt x="196453" y="678656"/>
                </a:lnTo>
                <a:lnTo>
                  <a:pt x="241102" y="642937"/>
                </a:lnTo>
                <a:lnTo>
                  <a:pt x="285750" y="607219"/>
                </a:lnTo>
                <a:lnTo>
                  <a:pt x="321469" y="580429"/>
                </a:lnTo>
                <a:lnTo>
                  <a:pt x="357188" y="553640"/>
                </a:lnTo>
                <a:lnTo>
                  <a:pt x="392906" y="526851"/>
                </a:lnTo>
                <a:lnTo>
                  <a:pt x="428625" y="491133"/>
                </a:lnTo>
                <a:lnTo>
                  <a:pt x="464344" y="464344"/>
                </a:lnTo>
                <a:lnTo>
                  <a:pt x="500063" y="437554"/>
                </a:lnTo>
                <a:lnTo>
                  <a:pt x="544711" y="410765"/>
                </a:lnTo>
                <a:lnTo>
                  <a:pt x="589360" y="383976"/>
                </a:lnTo>
                <a:lnTo>
                  <a:pt x="634008" y="366117"/>
                </a:lnTo>
                <a:lnTo>
                  <a:pt x="678656" y="339328"/>
                </a:lnTo>
                <a:lnTo>
                  <a:pt x="723305" y="321469"/>
                </a:lnTo>
                <a:lnTo>
                  <a:pt x="767953" y="294679"/>
                </a:lnTo>
                <a:lnTo>
                  <a:pt x="812602" y="276820"/>
                </a:lnTo>
                <a:lnTo>
                  <a:pt x="857250" y="258961"/>
                </a:lnTo>
                <a:lnTo>
                  <a:pt x="901899" y="241101"/>
                </a:lnTo>
                <a:lnTo>
                  <a:pt x="955477" y="223242"/>
                </a:lnTo>
                <a:lnTo>
                  <a:pt x="1000125" y="205383"/>
                </a:lnTo>
                <a:lnTo>
                  <a:pt x="1044774" y="187523"/>
                </a:lnTo>
                <a:lnTo>
                  <a:pt x="1098352" y="178594"/>
                </a:lnTo>
                <a:lnTo>
                  <a:pt x="1151930" y="160734"/>
                </a:lnTo>
                <a:lnTo>
                  <a:pt x="1205508" y="151804"/>
                </a:lnTo>
                <a:lnTo>
                  <a:pt x="1259086" y="133945"/>
                </a:lnTo>
                <a:lnTo>
                  <a:pt x="1303735" y="125015"/>
                </a:lnTo>
                <a:lnTo>
                  <a:pt x="1357313" y="107156"/>
                </a:lnTo>
                <a:lnTo>
                  <a:pt x="1410891" y="98226"/>
                </a:lnTo>
                <a:lnTo>
                  <a:pt x="1464469" y="89297"/>
                </a:lnTo>
                <a:lnTo>
                  <a:pt x="1526977" y="80367"/>
                </a:lnTo>
                <a:lnTo>
                  <a:pt x="1580555" y="62508"/>
                </a:lnTo>
                <a:lnTo>
                  <a:pt x="1634133" y="53578"/>
                </a:lnTo>
                <a:lnTo>
                  <a:pt x="1687711" y="44648"/>
                </a:lnTo>
                <a:lnTo>
                  <a:pt x="1741289" y="35719"/>
                </a:lnTo>
                <a:lnTo>
                  <a:pt x="1794867" y="26789"/>
                </a:lnTo>
                <a:lnTo>
                  <a:pt x="1848446" y="26789"/>
                </a:lnTo>
                <a:lnTo>
                  <a:pt x="1902024" y="17859"/>
                </a:lnTo>
                <a:lnTo>
                  <a:pt x="1955602" y="8930"/>
                </a:lnTo>
                <a:lnTo>
                  <a:pt x="2009180" y="8930"/>
                </a:lnTo>
                <a:lnTo>
                  <a:pt x="2062758" y="8930"/>
                </a:lnTo>
                <a:lnTo>
                  <a:pt x="2116336" y="0"/>
                </a:lnTo>
                <a:lnTo>
                  <a:pt x="2169914" y="0"/>
                </a:lnTo>
                <a:lnTo>
                  <a:pt x="2223492" y="8930"/>
                </a:lnTo>
                <a:lnTo>
                  <a:pt x="2268141" y="8930"/>
                </a:lnTo>
                <a:lnTo>
                  <a:pt x="2321719" y="8930"/>
                </a:lnTo>
                <a:lnTo>
                  <a:pt x="2375297" y="17859"/>
                </a:lnTo>
                <a:lnTo>
                  <a:pt x="2428875" y="17859"/>
                </a:lnTo>
                <a:lnTo>
                  <a:pt x="2482453" y="26789"/>
                </a:lnTo>
                <a:lnTo>
                  <a:pt x="2544961" y="35719"/>
                </a:lnTo>
                <a:lnTo>
                  <a:pt x="2598539" y="44648"/>
                </a:lnTo>
                <a:lnTo>
                  <a:pt x="2643188" y="53578"/>
                </a:lnTo>
                <a:lnTo>
                  <a:pt x="2696766" y="71437"/>
                </a:lnTo>
                <a:lnTo>
                  <a:pt x="2750344" y="80367"/>
                </a:lnTo>
                <a:lnTo>
                  <a:pt x="2794992" y="89297"/>
                </a:lnTo>
                <a:lnTo>
                  <a:pt x="2839641" y="107156"/>
                </a:lnTo>
                <a:lnTo>
                  <a:pt x="2884289" y="125015"/>
                </a:lnTo>
                <a:lnTo>
                  <a:pt x="2937867" y="142875"/>
                </a:lnTo>
                <a:lnTo>
                  <a:pt x="2982516" y="160734"/>
                </a:lnTo>
                <a:lnTo>
                  <a:pt x="3036094" y="178594"/>
                </a:lnTo>
                <a:lnTo>
                  <a:pt x="3080742" y="196453"/>
                </a:lnTo>
                <a:lnTo>
                  <a:pt x="3125391" y="223242"/>
                </a:lnTo>
                <a:lnTo>
                  <a:pt x="3170039" y="241101"/>
                </a:lnTo>
                <a:lnTo>
                  <a:pt x="3214688" y="267890"/>
                </a:lnTo>
                <a:lnTo>
                  <a:pt x="3259336" y="285750"/>
                </a:lnTo>
                <a:lnTo>
                  <a:pt x="3295055" y="312539"/>
                </a:lnTo>
                <a:lnTo>
                  <a:pt x="3330774" y="339328"/>
                </a:lnTo>
                <a:lnTo>
                  <a:pt x="3375422" y="366117"/>
                </a:lnTo>
                <a:lnTo>
                  <a:pt x="3411141" y="392906"/>
                </a:lnTo>
                <a:lnTo>
                  <a:pt x="3455789" y="419695"/>
                </a:lnTo>
                <a:lnTo>
                  <a:pt x="3491508" y="446484"/>
                </a:lnTo>
                <a:lnTo>
                  <a:pt x="3527227" y="473273"/>
                </a:lnTo>
                <a:lnTo>
                  <a:pt x="3554016" y="508992"/>
                </a:lnTo>
                <a:lnTo>
                  <a:pt x="3580805" y="535781"/>
                </a:lnTo>
                <a:lnTo>
                  <a:pt x="3616524" y="562570"/>
                </a:lnTo>
                <a:lnTo>
                  <a:pt x="3634383" y="598289"/>
                </a:lnTo>
                <a:lnTo>
                  <a:pt x="3661172" y="625078"/>
                </a:lnTo>
                <a:lnTo>
                  <a:pt x="3679031" y="651867"/>
                </a:lnTo>
                <a:lnTo>
                  <a:pt x="3696891" y="678656"/>
                </a:lnTo>
                <a:lnTo>
                  <a:pt x="3705821" y="705445"/>
                </a:lnTo>
                <a:lnTo>
                  <a:pt x="3723680" y="732234"/>
                </a:lnTo>
                <a:lnTo>
                  <a:pt x="3732610" y="750094"/>
                </a:lnTo>
                <a:lnTo>
                  <a:pt x="3741539" y="776883"/>
                </a:lnTo>
                <a:lnTo>
                  <a:pt x="3741539" y="803672"/>
                </a:lnTo>
                <a:lnTo>
                  <a:pt x="3750469" y="821531"/>
                </a:lnTo>
                <a:lnTo>
                  <a:pt x="3750469" y="839390"/>
                </a:lnTo>
                <a:lnTo>
                  <a:pt x="3750469" y="857250"/>
                </a:lnTo>
                <a:lnTo>
                  <a:pt x="3750469" y="884039"/>
                </a:lnTo>
                <a:lnTo>
                  <a:pt x="3750469" y="901898"/>
                </a:lnTo>
                <a:lnTo>
                  <a:pt x="3750469" y="928687"/>
                </a:lnTo>
                <a:lnTo>
                  <a:pt x="3750469" y="946547"/>
                </a:lnTo>
                <a:lnTo>
                  <a:pt x="3759399" y="964406"/>
                </a:lnTo>
                <a:lnTo>
                  <a:pt x="3759399" y="982265"/>
                </a:lnTo>
                <a:lnTo>
                  <a:pt x="3759399" y="1000125"/>
                </a:lnTo>
                <a:lnTo>
                  <a:pt x="3768328" y="1017984"/>
                </a:lnTo>
                <a:lnTo>
                  <a:pt x="3768328" y="1044773"/>
                </a:lnTo>
                <a:lnTo>
                  <a:pt x="3777258" y="1062632"/>
                </a:lnTo>
                <a:lnTo>
                  <a:pt x="3786188" y="1089422"/>
                </a:lnTo>
                <a:lnTo>
                  <a:pt x="3786188" y="1089422"/>
                </a:lnTo>
                <a:lnTo>
                  <a:pt x="3786188" y="1089422"/>
                </a:lnTo>
              </a:path>
            </a:pathLst>
          </a:custGeom>
          <a:noFill/>
          <a:ln w="38100" cap="flat" cmpd="sng" algn="ctr">
            <a:solidFill>
              <a:srgbClr val="009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9" name="Freeform 8"/>
          <p:cNvSpPr/>
          <p:nvPr/>
        </p:nvSpPr>
        <p:spPr bwMode="auto">
          <a:xfrm>
            <a:off x="2375296" y="964406"/>
            <a:ext cx="1991322" cy="723305"/>
          </a:xfrm>
          <a:custGeom>
            <a:avLst/>
            <a:gdLst/>
            <a:ahLst/>
            <a:cxnLst/>
            <a:rect l="0" t="0" r="0" b="0"/>
            <a:pathLst>
              <a:path w="1991322" h="723305">
                <a:moveTo>
                  <a:pt x="8930" y="669726"/>
                </a:moveTo>
                <a:lnTo>
                  <a:pt x="8930" y="669726"/>
                </a:lnTo>
                <a:lnTo>
                  <a:pt x="8930" y="669726"/>
                </a:lnTo>
                <a:lnTo>
                  <a:pt x="0" y="669726"/>
                </a:lnTo>
                <a:lnTo>
                  <a:pt x="0" y="660796"/>
                </a:lnTo>
                <a:lnTo>
                  <a:pt x="0" y="642937"/>
                </a:lnTo>
                <a:lnTo>
                  <a:pt x="0" y="634007"/>
                </a:lnTo>
                <a:lnTo>
                  <a:pt x="8930" y="616148"/>
                </a:lnTo>
                <a:lnTo>
                  <a:pt x="8930" y="598289"/>
                </a:lnTo>
                <a:lnTo>
                  <a:pt x="26789" y="580429"/>
                </a:lnTo>
                <a:lnTo>
                  <a:pt x="35719" y="562570"/>
                </a:lnTo>
                <a:lnTo>
                  <a:pt x="44649" y="535781"/>
                </a:lnTo>
                <a:lnTo>
                  <a:pt x="62508" y="508992"/>
                </a:lnTo>
                <a:lnTo>
                  <a:pt x="71438" y="491132"/>
                </a:lnTo>
                <a:lnTo>
                  <a:pt x="89297" y="464343"/>
                </a:lnTo>
                <a:lnTo>
                  <a:pt x="98227" y="446484"/>
                </a:lnTo>
                <a:lnTo>
                  <a:pt x="116086" y="428625"/>
                </a:lnTo>
                <a:lnTo>
                  <a:pt x="133946" y="401836"/>
                </a:lnTo>
                <a:lnTo>
                  <a:pt x="160735" y="375047"/>
                </a:lnTo>
                <a:lnTo>
                  <a:pt x="178594" y="348258"/>
                </a:lnTo>
                <a:lnTo>
                  <a:pt x="205383" y="330398"/>
                </a:lnTo>
                <a:lnTo>
                  <a:pt x="232172" y="303609"/>
                </a:lnTo>
                <a:lnTo>
                  <a:pt x="258961" y="276820"/>
                </a:lnTo>
                <a:lnTo>
                  <a:pt x="294680" y="250031"/>
                </a:lnTo>
                <a:lnTo>
                  <a:pt x="321469" y="223242"/>
                </a:lnTo>
                <a:lnTo>
                  <a:pt x="357188" y="196453"/>
                </a:lnTo>
                <a:lnTo>
                  <a:pt x="392907" y="178593"/>
                </a:lnTo>
                <a:lnTo>
                  <a:pt x="437555" y="151804"/>
                </a:lnTo>
                <a:lnTo>
                  <a:pt x="473274" y="133945"/>
                </a:lnTo>
                <a:lnTo>
                  <a:pt x="508993" y="116086"/>
                </a:lnTo>
                <a:lnTo>
                  <a:pt x="553641" y="89297"/>
                </a:lnTo>
                <a:lnTo>
                  <a:pt x="598289" y="80367"/>
                </a:lnTo>
                <a:lnTo>
                  <a:pt x="642938" y="62507"/>
                </a:lnTo>
                <a:lnTo>
                  <a:pt x="696516" y="44648"/>
                </a:lnTo>
                <a:lnTo>
                  <a:pt x="741164" y="35718"/>
                </a:lnTo>
                <a:lnTo>
                  <a:pt x="794743" y="26789"/>
                </a:lnTo>
                <a:lnTo>
                  <a:pt x="839391" y="17859"/>
                </a:lnTo>
                <a:lnTo>
                  <a:pt x="892969" y="8929"/>
                </a:lnTo>
                <a:lnTo>
                  <a:pt x="937618" y="0"/>
                </a:lnTo>
                <a:lnTo>
                  <a:pt x="991196" y="0"/>
                </a:lnTo>
                <a:lnTo>
                  <a:pt x="1035844" y="0"/>
                </a:lnTo>
                <a:lnTo>
                  <a:pt x="1089422" y="0"/>
                </a:lnTo>
                <a:lnTo>
                  <a:pt x="1134071" y="0"/>
                </a:lnTo>
                <a:lnTo>
                  <a:pt x="1187649" y="0"/>
                </a:lnTo>
                <a:lnTo>
                  <a:pt x="1241227" y="8929"/>
                </a:lnTo>
                <a:lnTo>
                  <a:pt x="1285875" y="17859"/>
                </a:lnTo>
                <a:lnTo>
                  <a:pt x="1339454" y="26789"/>
                </a:lnTo>
                <a:lnTo>
                  <a:pt x="1384102" y="35718"/>
                </a:lnTo>
                <a:lnTo>
                  <a:pt x="1428750" y="44648"/>
                </a:lnTo>
                <a:lnTo>
                  <a:pt x="1473399" y="62507"/>
                </a:lnTo>
                <a:lnTo>
                  <a:pt x="1509118" y="71437"/>
                </a:lnTo>
                <a:lnTo>
                  <a:pt x="1544836" y="89297"/>
                </a:lnTo>
                <a:lnTo>
                  <a:pt x="1580555" y="107156"/>
                </a:lnTo>
                <a:lnTo>
                  <a:pt x="1616274" y="133945"/>
                </a:lnTo>
                <a:lnTo>
                  <a:pt x="1651993" y="151804"/>
                </a:lnTo>
                <a:lnTo>
                  <a:pt x="1687711" y="169664"/>
                </a:lnTo>
                <a:lnTo>
                  <a:pt x="1723430" y="196453"/>
                </a:lnTo>
                <a:lnTo>
                  <a:pt x="1750219" y="214312"/>
                </a:lnTo>
                <a:lnTo>
                  <a:pt x="1777008" y="241101"/>
                </a:lnTo>
                <a:lnTo>
                  <a:pt x="1803797" y="267890"/>
                </a:lnTo>
                <a:lnTo>
                  <a:pt x="1821657" y="285750"/>
                </a:lnTo>
                <a:lnTo>
                  <a:pt x="1839516" y="312539"/>
                </a:lnTo>
                <a:lnTo>
                  <a:pt x="1848446" y="330398"/>
                </a:lnTo>
                <a:lnTo>
                  <a:pt x="1866305" y="357187"/>
                </a:lnTo>
                <a:lnTo>
                  <a:pt x="1875235" y="383976"/>
                </a:lnTo>
                <a:lnTo>
                  <a:pt x="1884164" y="401836"/>
                </a:lnTo>
                <a:lnTo>
                  <a:pt x="1893094" y="428625"/>
                </a:lnTo>
                <a:lnTo>
                  <a:pt x="1902024" y="455414"/>
                </a:lnTo>
                <a:lnTo>
                  <a:pt x="1910954" y="482203"/>
                </a:lnTo>
                <a:lnTo>
                  <a:pt x="1910954" y="500062"/>
                </a:lnTo>
                <a:lnTo>
                  <a:pt x="1919883" y="526851"/>
                </a:lnTo>
                <a:lnTo>
                  <a:pt x="1928813" y="553640"/>
                </a:lnTo>
                <a:lnTo>
                  <a:pt x="1928813" y="571500"/>
                </a:lnTo>
                <a:lnTo>
                  <a:pt x="1937743" y="598289"/>
                </a:lnTo>
                <a:lnTo>
                  <a:pt x="1946672" y="616148"/>
                </a:lnTo>
                <a:lnTo>
                  <a:pt x="1955602" y="642937"/>
                </a:lnTo>
                <a:lnTo>
                  <a:pt x="1955602" y="660796"/>
                </a:lnTo>
                <a:lnTo>
                  <a:pt x="1964532" y="669726"/>
                </a:lnTo>
                <a:lnTo>
                  <a:pt x="1973461" y="687585"/>
                </a:lnTo>
                <a:lnTo>
                  <a:pt x="1982391" y="705445"/>
                </a:lnTo>
                <a:lnTo>
                  <a:pt x="1991321" y="714375"/>
                </a:lnTo>
                <a:lnTo>
                  <a:pt x="1991321" y="723304"/>
                </a:lnTo>
                <a:lnTo>
                  <a:pt x="1991321" y="723304"/>
                </a:lnTo>
                <a:lnTo>
                  <a:pt x="1991321" y="723304"/>
                </a:lnTo>
              </a:path>
            </a:pathLst>
          </a:custGeom>
          <a:noFill/>
          <a:ln w="38100" cap="flat" cmpd="sng" algn="ctr">
            <a:solidFill>
              <a:srgbClr val="009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10" name="Freeform 9"/>
          <p:cNvSpPr/>
          <p:nvPr/>
        </p:nvSpPr>
        <p:spPr bwMode="auto">
          <a:xfrm>
            <a:off x="2955726" y="1232296"/>
            <a:ext cx="803673" cy="366118"/>
          </a:xfrm>
          <a:custGeom>
            <a:avLst/>
            <a:gdLst/>
            <a:ahLst/>
            <a:cxnLst/>
            <a:rect l="0" t="0" r="0" b="0"/>
            <a:pathLst>
              <a:path w="803673" h="366118">
                <a:moveTo>
                  <a:pt x="8930" y="357188"/>
                </a:moveTo>
                <a:lnTo>
                  <a:pt x="8930" y="357188"/>
                </a:lnTo>
                <a:lnTo>
                  <a:pt x="0" y="348258"/>
                </a:lnTo>
                <a:lnTo>
                  <a:pt x="0" y="348258"/>
                </a:lnTo>
                <a:lnTo>
                  <a:pt x="0" y="330399"/>
                </a:lnTo>
                <a:lnTo>
                  <a:pt x="0" y="321469"/>
                </a:lnTo>
                <a:lnTo>
                  <a:pt x="8930" y="303610"/>
                </a:lnTo>
                <a:lnTo>
                  <a:pt x="17859" y="285750"/>
                </a:lnTo>
                <a:lnTo>
                  <a:pt x="26789" y="267891"/>
                </a:lnTo>
                <a:lnTo>
                  <a:pt x="44649" y="241102"/>
                </a:lnTo>
                <a:lnTo>
                  <a:pt x="53578" y="223242"/>
                </a:lnTo>
                <a:lnTo>
                  <a:pt x="71438" y="196453"/>
                </a:lnTo>
                <a:lnTo>
                  <a:pt x="89297" y="178594"/>
                </a:lnTo>
                <a:lnTo>
                  <a:pt x="107156" y="160735"/>
                </a:lnTo>
                <a:lnTo>
                  <a:pt x="125016" y="142875"/>
                </a:lnTo>
                <a:lnTo>
                  <a:pt x="142875" y="125016"/>
                </a:lnTo>
                <a:lnTo>
                  <a:pt x="169664" y="98227"/>
                </a:lnTo>
                <a:lnTo>
                  <a:pt x="187524" y="80368"/>
                </a:lnTo>
                <a:lnTo>
                  <a:pt x="214313" y="62508"/>
                </a:lnTo>
                <a:lnTo>
                  <a:pt x="250031" y="53579"/>
                </a:lnTo>
                <a:lnTo>
                  <a:pt x="276820" y="35719"/>
                </a:lnTo>
                <a:lnTo>
                  <a:pt x="303609" y="26789"/>
                </a:lnTo>
                <a:lnTo>
                  <a:pt x="339328" y="17860"/>
                </a:lnTo>
                <a:lnTo>
                  <a:pt x="366117" y="8930"/>
                </a:lnTo>
                <a:lnTo>
                  <a:pt x="401836" y="8930"/>
                </a:lnTo>
                <a:lnTo>
                  <a:pt x="428625" y="0"/>
                </a:lnTo>
                <a:lnTo>
                  <a:pt x="464344" y="8930"/>
                </a:lnTo>
                <a:lnTo>
                  <a:pt x="491133" y="8930"/>
                </a:lnTo>
                <a:lnTo>
                  <a:pt x="517922" y="17860"/>
                </a:lnTo>
                <a:lnTo>
                  <a:pt x="553641" y="26789"/>
                </a:lnTo>
                <a:lnTo>
                  <a:pt x="571500" y="35719"/>
                </a:lnTo>
                <a:lnTo>
                  <a:pt x="598289" y="53579"/>
                </a:lnTo>
                <a:lnTo>
                  <a:pt x="625078" y="71438"/>
                </a:lnTo>
                <a:lnTo>
                  <a:pt x="642938" y="89297"/>
                </a:lnTo>
                <a:lnTo>
                  <a:pt x="669727" y="107157"/>
                </a:lnTo>
                <a:lnTo>
                  <a:pt x="687586" y="133946"/>
                </a:lnTo>
                <a:lnTo>
                  <a:pt x="705445" y="151805"/>
                </a:lnTo>
                <a:lnTo>
                  <a:pt x="723305" y="169664"/>
                </a:lnTo>
                <a:lnTo>
                  <a:pt x="732234" y="187524"/>
                </a:lnTo>
                <a:lnTo>
                  <a:pt x="750094" y="205383"/>
                </a:lnTo>
                <a:lnTo>
                  <a:pt x="759024" y="232172"/>
                </a:lnTo>
                <a:lnTo>
                  <a:pt x="767953" y="250031"/>
                </a:lnTo>
                <a:lnTo>
                  <a:pt x="776883" y="267891"/>
                </a:lnTo>
                <a:lnTo>
                  <a:pt x="785813" y="276820"/>
                </a:lnTo>
                <a:lnTo>
                  <a:pt x="794742" y="294680"/>
                </a:lnTo>
                <a:lnTo>
                  <a:pt x="794742" y="312539"/>
                </a:lnTo>
                <a:lnTo>
                  <a:pt x="803672" y="321469"/>
                </a:lnTo>
                <a:lnTo>
                  <a:pt x="803672" y="330399"/>
                </a:lnTo>
                <a:lnTo>
                  <a:pt x="803672" y="348258"/>
                </a:lnTo>
                <a:lnTo>
                  <a:pt x="803672" y="357188"/>
                </a:lnTo>
                <a:lnTo>
                  <a:pt x="803672" y="366117"/>
                </a:lnTo>
                <a:lnTo>
                  <a:pt x="803672" y="366117"/>
                </a:lnTo>
                <a:lnTo>
                  <a:pt x="803672" y="366117"/>
                </a:lnTo>
              </a:path>
            </a:pathLst>
          </a:custGeom>
          <a:noFill/>
          <a:ln w="38100" cap="flat" cmpd="sng" algn="ctr">
            <a:solidFill>
              <a:srgbClr val="009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mc:AlternateContent xmlns:mc="http://schemas.openxmlformats.org/markup-compatibility/2006" xmlns:p14="http://schemas.microsoft.com/office/powerpoint/2010/main">
        <mc:Choice Requires="p14">
          <p:contentPart p14:bwMode="auto" r:id="rId2">
            <p14:nvContentPartPr>
              <p14:cNvPr id="1027" name="Ink 3"/>
              <p14:cNvContentPartPr>
                <a14:cpLocks xmlns:a14="http://schemas.microsoft.com/office/drawing/2010/main" noRot="1" noChangeAspect="1" noEditPoints="1" noChangeArrowheads="1" noChangeShapeType="1"/>
              </p14:cNvContentPartPr>
              <p14:nvPr/>
            </p14:nvContentPartPr>
            <p14:xfrm>
              <a:off x="3352800" y="1447800"/>
              <a:ext cx="1314450" cy="2171700"/>
            </p14:xfrm>
          </p:contentPart>
        </mc:Choice>
        <mc:Fallback xmlns="">
          <p:pic>
            <p:nvPicPr>
              <p:cNvPr id="1027" name="Ink 3"/>
              <p:cNvPicPr>
                <a:picLocks noRot="1" noChangeAspect="1" noEditPoints="1" noChangeArrowheads="1" noChangeShapeType="1"/>
              </p:cNvPicPr>
              <p:nvPr/>
            </p:nvPicPr>
            <p:blipFill>
              <a:blip r:embed="rId3"/>
              <a:stretch>
                <a:fillRect/>
              </a:stretch>
            </p:blipFill>
            <p:spPr>
              <a:xfrm>
                <a:off x="3343465" y="1438094"/>
                <a:ext cx="1333479" cy="2191113"/>
              </a:xfrm>
              <a:prstGeom prst="rect">
                <a:avLst/>
              </a:prstGeom>
            </p:spPr>
          </p:pic>
        </mc:Fallback>
      </mc:AlternateContent>
    </p:spTree>
  </p:cSld>
  <p:clrMapOvr>
    <a:masterClrMapping/>
  </p:clrMapOvr>
  <p:transition advClick="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5602" name="Rectangle 2"/>
          <p:cNvSpPr>
            <a:spLocks noGrp="1" noChangeArrowheads="1"/>
          </p:cNvSpPr>
          <p:nvPr>
            <p:ph type="ctrTitle"/>
          </p:nvPr>
        </p:nvSpPr>
        <p:spPr>
          <a:xfrm>
            <a:off x="685800" y="2286000"/>
            <a:ext cx="7772400" cy="1143000"/>
          </a:xfrm>
        </p:spPr>
        <p:txBody>
          <a:bodyPr/>
          <a:lstStyle/>
          <a:p>
            <a:r>
              <a:rPr lang="en-US" sz="6000" b="1" dirty="0" smtClean="0"/>
              <a:t>What is the LCM of </a:t>
            </a:r>
            <a:br>
              <a:rPr lang="en-US" sz="6000" b="1" dirty="0" smtClean="0"/>
            </a:br>
            <a:r>
              <a:rPr lang="en-US" sz="6000" b="1" dirty="0" smtClean="0"/>
              <a:t>4 and 20?</a:t>
            </a:r>
            <a:endParaRPr lang="en-US" sz="6000" b="1" dirty="0"/>
          </a:p>
        </p:txBody>
      </p:sp>
      <p:sp>
        <p:nvSpPr>
          <p:cNvPr id="25606"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60418" name="Rectangle 2"/>
          <p:cNvSpPr>
            <a:spLocks noGrp="1" noChangeArrowheads="1"/>
          </p:cNvSpPr>
          <p:nvPr>
            <p:ph type="ctrTitle"/>
          </p:nvPr>
        </p:nvSpPr>
        <p:spPr>
          <a:xfrm>
            <a:off x="685800" y="2286000"/>
            <a:ext cx="7772400" cy="2362200"/>
          </a:xfrm>
        </p:spPr>
        <p:txBody>
          <a:bodyPr/>
          <a:lstStyle/>
          <a:p>
            <a:pPr algn="l"/>
            <a:r>
              <a:rPr lang="en-US" sz="6000" b="1" dirty="0" smtClean="0"/>
              <a:t>4: 4, 8, 12, 16, 20, 24 </a:t>
            </a:r>
            <a:br>
              <a:rPr lang="en-US" sz="6000" b="1" dirty="0" smtClean="0"/>
            </a:br>
            <a:r>
              <a:rPr lang="en-US" sz="6000" b="1" dirty="0" smtClean="0"/>
              <a:t>20: 20</a:t>
            </a:r>
            <a:br>
              <a:rPr lang="en-US" sz="6000" b="1" dirty="0" smtClean="0"/>
            </a:br>
            <a:r>
              <a:rPr lang="en-US" sz="6000" b="1" dirty="0" smtClean="0"/>
              <a:t/>
            </a:r>
            <a:br>
              <a:rPr lang="en-US" sz="6000" b="1" dirty="0" smtClean="0"/>
            </a:br>
            <a:r>
              <a:rPr lang="en-US" sz="6000" b="1" dirty="0" smtClean="0"/>
              <a:t>				LCM= 20 </a:t>
            </a:r>
            <a:endParaRPr lang="en-US" dirty="0"/>
          </a:p>
        </p:txBody>
      </p:sp>
      <mc:AlternateContent xmlns:mc="http://schemas.openxmlformats.org/markup-compatibility/2006" xmlns:p14="http://schemas.microsoft.com/office/powerpoint/2010/main">
        <mc:Choice Requires="p14">
          <p:contentPart p14:bwMode="auto" r:id="rId2">
            <p14:nvContentPartPr>
              <p14:cNvPr id="2051" name="Ink 3"/>
              <p14:cNvContentPartPr>
                <a14:cpLocks xmlns:a14="http://schemas.microsoft.com/office/drawing/2010/main" noRot="1" noChangeAspect="1" noEditPoints="1" noChangeArrowheads="1" noChangeShapeType="1"/>
              </p14:cNvContentPartPr>
              <p14:nvPr/>
            </p14:nvContentPartPr>
            <p14:xfrm>
              <a:off x="1828800" y="1524000"/>
              <a:ext cx="5067300" cy="2133600"/>
            </p14:xfrm>
          </p:contentPart>
        </mc:Choice>
        <mc:Fallback xmlns="">
          <p:pic>
            <p:nvPicPr>
              <p:cNvPr id="2051" name="Ink 3"/>
              <p:cNvPicPr>
                <a:picLocks noRot="1" noChangeAspect="1" noEditPoints="1" noChangeArrowheads="1" noChangeShapeType="1"/>
              </p:cNvPicPr>
              <p:nvPr/>
            </p:nvPicPr>
            <p:blipFill>
              <a:blip r:embed="rId3"/>
              <a:stretch>
                <a:fillRect/>
              </a:stretch>
            </p:blipFill>
            <p:spPr>
              <a:xfrm>
                <a:off x="1819446" y="1514579"/>
                <a:ext cx="5086008" cy="2152443"/>
              </a:xfrm>
              <a:prstGeom prst="rect">
                <a:avLst/>
              </a:prstGeom>
            </p:spPr>
          </p:pic>
        </mc:Fallback>
      </mc:AlternateContent>
    </p:spTree>
  </p:cSld>
  <p:clrMapOvr>
    <a:masterClrMapping/>
  </p:clrMapOvr>
  <p:transition advClick="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6626" name="Rectangle 2"/>
          <p:cNvSpPr>
            <a:spLocks noGrp="1" noChangeArrowheads="1"/>
          </p:cNvSpPr>
          <p:nvPr>
            <p:ph type="ctrTitle"/>
          </p:nvPr>
        </p:nvSpPr>
        <p:spPr>
          <a:xfrm>
            <a:off x="685800" y="2286000"/>
            <a:ext cx="7772400" cy="1143000"/>
          </a:xfrm>
        </p:spPr>
        <p:txBody>
          <a:bodyPr/>
          <a:lstStyle/>
          <a:p>
            <a:r>
              <a:rPr lang="en-US" sz="6000" b="1" dirty="0" smtClean="0"/>
              <a:t>What is the LCM of  7 and 13?</a:t>
            </a:r>
            <a:endParaRPr lang="en-US" sz="6000" b="1" dirty="0"/>
          </a:p>
        </p:txBody>
      </p:sp>
      <p:sp>
        <p:nvSpPr>
          <p:cNvPr id="26630"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61442" name="Rectangle 2"/>
          <p:cNvSpPr>
            <a:spLocks noGrp="1" noChangeArrowheads="1"/>
          </p:cNvSpPr>
          <p:nvPr>
            <p:ph type="ctrTitle"/>
          </p:nvPr>
        </p:nvSpPr>
        <p:spPr>
          <a:xfrm>
            <a:off x="685800" y="2819400"/>
            <a:ext cx="8458200" cy="1143000"/>
          </a:xfrm>
        </p:spPr>
        <p:txBody>
          <a:bodyPr/>
          <a:lstStyle/>
          <a:p>
            <a:pPr algn="l"/>
            <a:r>
              <a:rPr lang="en-US" sz="6000" b="1" dirty="0" smtClean="0"/>
              <a:t>7: 7, 14, 21, 28, 35, 42, 56, 63, 70, 77, 84, 91</a:t>
            </a:r>
            <a:br>
              <a:rPr lang="en-US" sz="6000" b="1" dirty="0" smtClean="0"/>
            </a:br>
            <a:r>
              <a:rPr lang="en-US" sz="6000" b="1" dirty="0" smtClean="0"/>
              <a:t/>
            </a:r>
            <a:br>
              <a:rPr lang="en-US" sz="6000" b="1" dirty="0" smtClean="0"/>
            </a:br>
            <a:r>
              <a:rPr lang="en-US" sz="6000" b="1" dirty="0" smtClean="0"/>
              <a:t>13: 13, 26, 39, 52, 65, 78, 91</a:t>
            </a:r>
            <a:br>
              <a:rPr lang="en-US" sz="6000" b="1" dirty="0" smtClean="0"/>
            </a:br>
            <a:r>
              <a:rPr lang="en-US" sz="6000" b="1" dirty="0" smtClean="0"/>
              <a:t>				LCM= 91</a:t>
            </a:r>
            <a:endParaRPr lang="en-US" dirty="0"/>
          </a:p>
        </p:txBody>
      </p:sp>
      <mc:AlternateContent xmlns:mc="http://schemas.openxmlformats.org/markup-compatibility/2006" xmlns:p14="http://schemas.microsoft.com/office/powerpoint/2010/main">
        <mc:Choice Requires="p14">
          <p:contentPart p14:bwMode="auto" r:id="rId2">
            <p14:nvContentPartPr>
              <p14:cNvPr id="3075" name="Ink 3"/>
              <p14:cNvContentPartPr>
                <a14:cpLocks xmlns:a14="http://schemas.microsoft.com/office/drawing/2010/main" noRot="1" noChangeAspect="1" noEditPoints="1" noChangeArrowheads="1" noChangeShapeType="1"/>
              </p14:cNvContentPartPr>
              <p14:nvPr/>
            </p14:nvContentPartPr>
            <p14:xfrm>
              <a:off x="1752600" y="4114800"/>
              <a:ext cx="1371600" cy="1504950"/>
            </p14:xfrm>
          </p:contentPart>
        </mc:Choice>
        <mc:Fallback xmlns="">
          <p:pic>
            <p:nvPicPr>
              <p:cNvPr id="3075" name="Ink 3"/>
              <p:cNvPicPr>
                <a:picLocks noRot="1" noChangeAspect="1" noEditPoints="1" noChangeArrowheads="1" noChangeShapeType="1"/>
              </p:cNvPicPr>
              <p:nvPr/>
            </p:nvPicPr>
            <p:blipFill>
              <a:blip r:embed="rId3"/>
              <a:stretch>
                <a:fillRect/>
              </a:stretch>
            </p:blipFill>
            <p:spPr>
              <a:xfrm>
                <a:off x="1743284" y="4105515"/>
                <a:ext cx="1390590" cy="1523878"/>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076" name="Ink 4"/>
              <p14:cNvContentPartPr>
                <a14:cpLocks xmlns:a14="http://schemas.microsoft.com/office/drawing/2010/main" noRot="1" noChangeAspect="1" noEditPoints="1" noChangeArrowheads="1" noChangeShapeType="1"/>
              </p14:cNvContentPartPr>
              <p14:nvPr/>
            </p14:nvContentPartPr>
            <p14:xfrm>
              <a:off x="6858000" y="1600200"/>
              <a:ext cx="1485900" cy="1066800"/>
            </p14:xfrm>
          </p:contentPart>
        </mc:Choice>
        <mc:Fallback xmlns="">
          <p:pic>
            <p:nvPicPr>
              <p:cNvPr id="3076" name="Ink 4"/>
              <p:cNvPicPr>
                <a:picLocks noRot="1" noChangeAspect="1" noEditPoints="1" noChangeArrowheads="1" noChangeShapeType="1"/>
              </p:cNvPicPr>
              <p:nvPr/>
            </p:nvPicPr>
            <p:blipFill>
              <a:blip r:embed="rId5"/>
              <a:stretch>
                <a:fillRect/>
              </a:stretch>
            </p:blipFill>
            <p:spPr>
              <a:xfrm>
                <a:off x="6848227" y="1590554"/>
                <a:ext cx="1505447" cy="1085735"/>
              </a:xfrm>
              <a:prstGeom prst="rect">
                <a:avLst/>
              </a:prstGeom>
            </p:spPr>
          </p:pic>
        </mc:Fallback>
      </mc:AlternateContent>
    </p:spTree>
  </p:cSld>
  <p:clrMapOvr>
    <a:masterClrMapping/>
  </p:clrMapOvr>
  <p:transition advClick="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7650" name="Rectangle 2"/>
          <p:cNvSpPr>
            <a:spLocks noGrp="1" noChangeArrowheads="1"/>
          </p:cNvSpPr>
          <p:nvPr>
            <p:ph type="ctrTitle"/>
          </p:nvPr>
        </p:nvSpPr>
        <p:spPr>
          <a:xfrm>
            <a:off x="685800" y="2286000"/>
            <a:ext cx="7772400" cy="1143000"/>
          </a:xfrm>
        </p:spPr>
        <p:txBody>
          <a:bodyPr/>
          <a:lstStyle/>
          <a:p>
            <a:r>
              <a:rPr lang="en-US" sz="6000" b="1" dirty="0" smtClean="0"/>
              <a:t>What is the LCM of 11 and 4?</a:t>
            </a:r>
            <a:endParaRPr lang="en-US" sz="6000" b="1" dirty="0"/>
          </a:p>
        </p:txBody>
      </p:sp>
      <p:sp>
        <p:nvSpPr>
          <p:cNvPr id="27654"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 name="Title 1"/>
          <p:cNvSpPr>
            <a:spLocks noGrp="1"/>
          </p:cNvSpPr>
          <p:nvPr>
            <p:ph type="ctrTitle"/>
          </p:nvPr>
        </p:nvSpPr>
        <p:spPr>
          <a:xfrm>
            <a:off x="228600" y="2438400"/>
            <a:ext cx="8458200" cy="1470025"/>
          </a:xfrm>
        </p:spPr>
        <p:txBody>
          <a:bodyPr/>
          <a:lstStyle/>
          <a:p>
            <a:pPr algn="l"/>
            <a:r>
              <a:rPr lang="en-US" b="1" dirty="0" smtClean="0"/>
              <a:t>11</a:t>
            </a:r>
            <a:r>
              <a:rPr lang="en-US" dirty="0" smtClean="0"/>
              <a:t>: 11, 22, 33, 44, 55, 66, 77</a:t>
            </a:r>
            <a:br>
              <a:rPr lang="en-US" dirty="0" smtClean="0"/>
            </a:br>
            <a:r>
              <a:rPr lang="en-US" b="1" dirty="0" smtClean="0"/>
              <a:t>4</a:t>
            </a:r>
            <a:r>
              <a:rPr lang="en-US" dirty="0" smtClean="0"/>
              <a:t>: 4, 8, 12, 16, 20, 24, 28, 32, 36,    </a:t>
            </a:r>
            <a:br>
              <a:rPr lang="en-US" dirty="0" smtClean="0"/>
            </a:br>
            <a:r>
              <a:rPr lang="en-US" dirty="0"/>
              <a:t> </a:t>
            </a:r>
            <a:r>
              <a:rPr lang="en-US" dirty="0" smtClean="0"/>
              <a:t>    40, 44</a:t>
            </a:r>
            <a:br>
              <a:rPr lang="en-US" dirty="0" smtClean="0"/>
            </a:br>
            <a:r>
              <a:rPr lang="en-US" dirty="0"/>
              <a:t/>
            </a:r>
            <a:br>
              <a:rPr lang="en-US" dirty="0"/>
            </a:br>
            <a:r>
              <a:rPr lang="en-US" dirty="0" smtClean="0"/>
              <a:t>			</a:t>
            </a:r>
            <a:r>
              <a:rPr lang="en-US" b="1" dirty="0" smtClean="0"/>
              <a:t>LCM= 44</a:t>
            </a:r>
            <a:endParaRPr lang="en-US" b="1" dirty="0"/>
          </a:p>
        </p:txBody>
      </p:sp>
      <mc:AlternateContent xmlns:mc="http://schemas.openxmlformats.org/markup-compatibility/2006" xmlns:p14="http://schemas.microsoft.com/office/powerpoint/2010/main">
        <mc:Choice Requires="p14">
          <p:contentPart p14:bwMode="auto" r:id="rId3">
            <p14:nvContentPartPr>
              <p14:cNvPr id="23" name="Ink 4"/>
              <p14:cNvContentPartPr>
                <a14:cpLocks xmlns:a14="http://schemas.microsoft.com/office/drawing/2010/main" noRot="1" noChangeAspect="1" noEditPoints="1" noChangeArrowheads="1" noChangeShapeType="1"/>
              </p14:cNvContentPartPr>
              <p14:nvPr/>
            </p14:nvContentPartPr>
            <p14:xfrm>
              <a:off x="3714750" y="1397431"/>
              <a:ext cx="1485900" cy="1066800"/>
            </p14:xfrm>
          </p:contentPart>
        </mc:Choice>
        <mc:Fallback xmlns="">
          <p:pic>
            <p:nvPicPr>
              <p:cNvPr id="23" name="Ink 4"/>
              <p:cNvPicPr>
                <a:picLocks noRot="1" noChangeAspect="1" noEditPoints="1" noChangeArrowheads="1" noChangeShapeType="1"/>
              </p:cNvPicPr>
              <p:nvPr/>
            </p:nvPicPr>
            <p:blipFill>
              <a:blip r:embed="rId4"/>
              <a:stretch>
                <a:fillRect/>
              </a:stretch>
            </p:blipFill>
            <p:spPr>
              <a:xfrm>
                <a:off x="3705389" y="1388070"/>
                <a:ext cx="1504622" cy="1085522"/>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4" name="Ink 4"/>
              <p14:cNvContentPartPr>
                <a14:cpLocks xmlns:a14="http://schemas.microsoft.com/office/drawing/2010/main" noRot="1" noChangeAspect="1" noEditPoints="1" noChangeArrowheads="1" noChangeShapeType="1"/>
              </p14:cNvContentPartPr>
              <p14:nvPr/>
            </p14:nvContentPartPr>
            <p14:xfrm>
              <a:off x="1676400" y="2841625"/>
              <a:ext cx="1485900" cy="1066800"/>
            </p14:xfrm>
          </p:contentPart>
        </mc:Choice>
        <mc:Fallback xmlns="">
          <p:pic>
            <p:nvPicPr>
              <p:cNvPr id="24" name="Ink 4"/>
              <p:cNvPicPr>
                <a:picLocks noRot="1" noChangeAspect="1" noEditPoints="1" noChangeArrowheads="1" noChangeShapeType="1"/>
              </p:cNvPicPr>
              <p:nvPr/>
            </p:nvPicPr>
            <p:blipFill>
              <a:blip r:embed="rId6"/>
              <a:stretch>
                <a:fillRect/>
              </a:stretch>
            </p:blipFill>
            <p:spPr>
              <a:xfrm>
                <a:off x="1667039" y="2832267"/>
                <a:ext cx="1504622" cy="1085516"/>
              </a:xfrm>
              <a:prstGeom prst="rect">
                <a:avLst/>
              </a:prstGeom>
            </p:spPr>
          </p:pic>
        </mc:Fallback>
      </mc:AlternateContent>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39941" name="Rectangle 5"/>
          <p:cNvSpPr>
            <a:spLocks noGrp="1" noChangeArrowheads="1"/>
          </p:cNvSpPr>
          <p:nvPr>
            <p:ph type="ctrTitle"/>
          </p:nvPr>
        </p:nvSpPr>
        <p:spPr>
          <a:xfrm>
            <a:off x="685800" y="2286000"/>
            <a:ext cx="7772400" cy="1143000"/>
          </a:xfrm>
          <a:noFill/>
          <a:ln/>
        </p:spPr>
        <p:txBody>
          <a:bodyPr/>
          <a:lstStyle/>
          <a:p>
            <a:r>
              <a:rPr lang="en-US" b="1" dirty="0" smtClean="0"/>
              <a:t>Prime</a:t>
            </a:r>
            <a:endParaRPr lang="en-US" dirty="0"/>
          </a:p>
        </p:txBody>
      </p:sp>
    </p:spTree>
  </p:cSld>
  <p:clrMapOvr>
    <a:masterClrMapping/>
  </p:clrMapOvr>
  <p:transition advClick="0"/>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8674" name="Rectangle 2"/>
          <p:cNvSpPr>
            <a:spLocks noGrp="1" noChangeArrowheads="1"/>
          </p:cNvSpPr>
          <p:nvPr>
            <p:ph type="ctrTitle"/>
          </p:nvPr>
        </p:nvSpPr>
        <p:spPr>
          <a:xfrm>
            <a:off x="685800" y="2286000"/>
            <a:ext cx="7772400" cy="1143000"/>
          </a:xfrm>
        </p:spPr>
        <p:txBody>
          <a:bodyPr/>
          <a:lstStyle/>
          <a:p>
            <a:r>
              <a:rPr lang="en-US" sz="6000" b="1" dirty="0" smtClean="0"/>
              <a:t>Find the LCM of </a:t>
            </a:r>
            <a:br>
              <a:rPr lang="en-US" sz="6000" b="1" dirty="0" smtClean="0"/>
            </a:br>
            <a:r>
              <a:rPr lang="en-US" sz="6000" b="1" dirty="0" smtClean="0"/>
              <a:t>15 and 25</a:t>
            </a:r>
            <a:endParaRPr lang="en-US" sz="6000" b="1" dirty="0"/>
          </a:p>
        </p:txBody>
      </p:sp>
      <p:sp>
        <p:nvSpPr>
          <p:cNvPr id="28678"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 name="Title 1"/>
          <p:cNvSpPr>
            <a:spLocks noGrp="1"/>
          </p:cNvSpPr>
          <p:nvPr>
            <p:ph type="ctrTitle"/>
          </p:nvPr>
        </p:nvSpPr>
        <p:spPr/>
        <p:txBody>
          <a:bodyPr/>
          <a:lstStyle/>
          <a:p>
            <a:pPr algn="l"/>
            <a:r>
              <a:rPr lang="en-US" b="1" dirty="0" smtClean="0"/>
              <a:t>15:</a:t>
            </a:r>
            <a:r>
              <a:rPr lang="en-US" dirty="0" smtClean="0"/>
              <a:t> 15, 30, 45, 60, 75, 90</a:t>
            </a:r>
            <a:r>
              <a:rPr lang="en-US" b="1" dirty="0" smtClean="0"/>
              <a:t/>
            </a:r>
            <a:br>
              <a:rPr lang="en-US" b="1" dirty="0" smtClean="0"/>
            </a:br>
            <a:r>
              <a:rPr lang="en-US" b="1" dirty="0" smtClean="0"/>
              <a:t>25</a:t>
            </a:r>
            <a:r>
              <a:rPr lang="en-US" dirty="0" smtClean="0"/>
              <a:t>: 25, 50, 75</a:t>
            </a:r>
            <a:br>
              <a:rPr lang="en-US" dirty="0" smtClean="0"/>
            </a:br>
            <a:r>
              <a:rPr lang="en-US" dirty="0"/>
              <a:t>	</a:t>
            </a:r>
            <a:r>
              <a:rPr lang="en-US" dirty="0" smtClean="0"/>
              <a:t>		</a:t>
            </a:r>
            <a:br>
              <a:rPr lang="en-US" dirty="0" smtClean="0"/>
            </a:br>
            <a:r>
              <a:rPr lang="en-US" dirty="0"/>
              <a:t>	</a:t>
            </a:r>
            <a:r>
              <a:rPr lang="en-US" dirty="0" smtClean="0"/>
              <a:t>	</a:t>
            </a:r>
            <a:r>
              <a:rPr lang="en-US" b="1" dirty="0" smtClean="0"/>
              <a:t>	LCM= 75</a:t>
            </a:r>
            <a:endParaRPr lang="en-US" b="1" dirty="0"/>
          </a:p>
        </p:txBody>
      </p:sp>
      <mc:AlternateContent xmlns:mc="http://schemas.openxmlformats.org/markup-compatibility/2006" xmlns:p14="http://schemas.microsoft.com/office/powerpoint/2010/main">
        <mc:Choice Requires="p14">
          <p:contentPart p14:bwMode="auto" r:id="rId2">
            <p14:nvContentPartPr>
              <p14:cNvPr id="21" name="Ink 4"/>
              <p14:cNvContentPartPr>
                <a14:cpLocks xmlns:a14="http://schemas.microsoft.com/office/drawing/2010/main" noRot="1" noChangeAspect="1" noEditPoints="1" noChangeArrowheads="1" noChangeShapeType="1"/>
              </p14:cNvContentPartPr>
              <p14:nvPr/>
            </p14:nvContentPartPr>
            <p14:xfrm>
              <a:off x="5029200" y="1371600"/>
              <a:ext cx="1485900" cy="1066800"/>
            </p14:xfrm>
          </p:contentPart>
        </mc:Choice>
        <mc:Fallback xmlns="">
          <p:pic>
            <p:nvPicPr>
              <p:cNvPr id="21" name="Ink 4"/>
              <p:cNvPicPr>
                <a:picLocks noRot="1" noChangeAspect="1" noEditPoints="1" noChangeArrowheads="1" noChangeShapeType="1"/>
              </p:cNvPicPr>
              <p:nvPr/>
            </p:nvPicPr>
            <p:blipFill>
              <a:blip r:embed="rId3"/>
              <a:stretch>
                <a:fillRect/>
              </a:stretch>
            </p:blipFill>
            <p:spPr>
              <a:xfrm>
                <a:off x="5019841" y="1362239"/>
                <a:ext cx="1504618" cy="1085522"/>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2" name="Ink 4"/>
              <p14:cNvContentPartPr>
                <a14:cpLocks xmlns:a14="http://schemas.microsoft.com/office/drawing/2010/main" noRot="1" noChangeAspect="1" noEditPoints="1" noChangeArrowheads="1" noChangeShapeType="1"/>
              </p14:cNvContentPartPr>
              <p14:nvPr/>
            </p14:nvContentPartPr>
            <p14:xfrm>
              <a:off x="3352800" y="2104594"/>
              <a:ext cx="1485900" cy="1066800"/>
            </p14:xfrm>
          </p:contentPart>
        </mc:Choice>
        <mc:Fallback xmlns="">
          <p:pic>
            <p:nvPicPr>
              <p:cNvPr id="22" name="Ink 4"/>
              <p:cNvPicPr>
                <a:picLocks noRot="1" noChangeAspect="1" noEditPoints="1" noChangeArrowheads="1" noChangeShapeType="1"/>
              </p:cNvPicPr>
              <p:nvPr/>
            </p:nvPicPr>
            <p:blipFill>
              <a:blip r:embed="rId3"/>
              <a:stretch>
                <a:fillRect/>
              </a:stretch>
            </p:blipFill>
            <p:spPr>
              <a:xfrm>
                <a:off x="3343441" y="2095233"/>
                <a:ext cx="1504618" cy="1085522"/>
              </a:xfrm>
              <a:prstGeom prst="rect">
                <a:avLst/>
              </a:prstGeom>
            </p:spPr>
          </p:pic>
        </mc:Fallback>
      </mc:AlternateContent>
    </p:spTree>
  </p:cSld>
  <p:clrMapOvr>
    <a:masterClrMapping/>
  </p:clrMapOvr>
  <p:transition advClick="0"/>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29698" name="Rectangle 2"/>
          <p:cNvSpPr>
            <a:spLocks noGrp="1" noChangeArrowheads="1"/>
          </p:cNvSpPr>
          <p:nvPr>
            <p:ph type="ctrTitle"/>
          </p:nvPr>
        </p:nvSpPr>
        <p:spPr>
          <a:xfrm>
            <a:off x="685800" y="2286000"/>
            <a:ext cx="7772400" cy="1143000"/>
          </a:xfrm>
        </p:spPr>
        <p:txBody>
          <a:bodyPr/>
          <a:lstStyle/>
          <a:p>
            <a:r>
              <a:rPr lang="en-US" sz="6000" b="1" dirty="0" smtClean="0"/>
              <a:t>What is the LCM of 8, 32, and 48?</a:t>
            </a:r>
            <a:endParaRPr lang="en-US" sz="6000" b="1" dirty="0"/>
          </a:p>
        </p:txBody>
      </p:sp>
      <p:sp>
        <p:nvSpPr>
          <p:cNvPr id="29702"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64514" name="Rectangle 2"/>
          <p:cNvSpPr>
            <a:spLocks noGrp="1" noChangeArrowheads="1"/>
          </p:cNvSpPr>
          <p:nvPr>
            <p:ph type="ctrTitle"/>
          </p:nvPr>
        </p:nvSpPr>
        <p:spPr>
          <a:xfrm>
            <a:off x="685800" y="2667000"/>
            <a:ext cx="8458200" cy="1143000"/>
          </a:xfrm>
        </p:spPr>
        <p:txBody>
          <a:bodyPr/>
          <a:lstStyle/>
          <a:p>
            <a:pPr algn="l"/>
            <a:r>
              <a:rPr lang="en-US" sz="6000" b="1" dirty="0" smtClean="0"/>
              <a:t>8: 8, 16, 24, 32, 40, 48, 56, 64, 72, 80, 88, 96 </a:t>
            </a:r>
            <a:br>
              <a:rPr lang="en-US" sz="6000" b="1" dirty="0" smtClean="0"/>
            </a:br>
            <a:r>
              <a:rPr lang="en-US" sz="6000" b="1" dirty="0" smtClean="0"/>
              <a:t>32: 32, 64, 96</a:t>
            </a:r>
            <a:br>
              <a:rPr lang="en-US" sz="6000" b="1" dirty="0" smtClean="0"/>
            </a:br>
            <a:r>
              <a:rPr lang="en-US" sz="6000" b="1" dirty="0" smtClean="0"/>
              <a:t>48: 48, 96</a:t>
            </a:r>
            <a:br>
              <a:rPr lang="en-US" sz="6000" b="1" dirty="0" smtClean="0"/>
            </a:br>
            <a:r>
              <a:rPr lang="en-US" sz="6000" b="1" dirty="0" smtClean="0"/>
              <a:t/>
            </a:r>
            <a:br>
              <a:rPr lang="en-US" sz="6000" b="1" dirty="0" smtClean="0"/>
            </a:br>
            <a:r>
              <a:rPr lang="en-US" sz="6000" b="1" dirty="0" smtClean="0"/>
              <a:t>			LCM= 96</a:t>
            </a:r>
            <a:endParaRPr lang="en-US" dirty="0"/>
          </a:p>
        </p:txBody>
      </p:sp>
      <mc:AlternateContent xmlns:mc="http://schemas.openxmlformats.org/markup-compatibility/2006" xmlns:p14="http://schemas.microsoft.com/office/powerpoint/2010/main">
        <mc:Choice Requires="p14">
          <p:contentPart p14:bwMode="auto" r:id="rId2">
            <p14:nvContentPartPr>
              <p14:cNvPr id="4099" name="Ink 3"/>
              <p14:cNvContentPartPr>
                <a14:cpLocks xmlns:a14="http://schemas.microsoft.com/office/drawing/2010/main" noRot="1" noChangeAspect="1" noEditPoints="1" noChangeArrowheads="1" noChangeShapeType="1"/>
              </p14:cNvContentPartPr>
              <p14:nvPr/>
            </p14:nvContentPartPr>
            <p14:xfrm>
              <a:off x="3200400" y="2286000"/>
              <a:ext cx="2533650" cy="1943100"/>
            </p14:xfrm>
          </p:contentPart>
        </mc:Choice>
        <mc:Fallback xmlns="">
          <p:pic>
            <p:nvPicPr>
              <p:cNvPr id="4099" name="Ink 3"/>
              <p:cNvPicPr>
                <a:picLocks noRot="1" noChangeAspect="1" noEditPoints="1" noChangeArrowheads="1" noChangeShapeType="1"/>
              </p:cNvPicPr>
              <p:nvPr/>
            </p:nvPicPr>
            <p:blipFill>
              <a:blip r:embed="rId3"/>
              <a:stretch>
                <a:fillRect/>
              </a:stretch>
            </p:blipFill>
            <p:spPr>
              <a:xfrm>
                <a:off x="3190999" y="2276277"/>
                <a:ext cx="2552814" cy="1962545"/>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100" name="Ink 4"/>
              <p14:cNvContentPartPr>
                <a14:cpLocks xmlns:a14="http://schemas.microsoft.com/office/drawing/2010/main" noRot="1" noChangeAspect="1" noEditPoints="1" noChangeArrowheads="1" noChangeShapeType="1"/>
              </p14:cNvContentPartPr>
              <p14:nvPr/>
            </p14:nvContentPartPr>
            <p14:xfrm>
              <a:off x="6934200" y="1447800"/>
              <a:ext cx="1085850" cy="952500"/>
            </p14:xfrm>
          </p:contentPart>
        </mc:Choice>
        <mc:Fallback xmlns="">
          <p:pic>
            <p:nvPicPr>
              <p:cNvPr id="4100" name="Ink 4"/>
              <p:cNvPicPr>
                <a:picLocks noRot="1" noChangeAspect="1" noEditPoints="1" noChangeArrowheads="1" noChangeShapeType="1"/>
              </p:cNvPicPr>
              <p:nvPr/>
            </p:nvPicPr>
            <p:blipFill>
              <a:blip r:embed="rId5"/>
              <a:stretch>
                <a:fillRect/>
              </a:stretch>
            </p:blipFill>
            <p:spPr>
              <a:xfrm>
                <a:off x="6924864" y="1438106"/>
                <a:ext cx="1104522" cy="971887"/>
              </a:xfrm>
              <a:prstGeom prst="rect">
                <a:avLst/>
              </a:prstGeom>
            </p:spPr>
          </p:pic>
        </mc:Fallback>
      </mc:AlternateContent>
    </p:spTree>
  </p:cSld>
  <p:clrMapOvr>
    <a:masterClrMapping/>
  </p:clrMapOvr>
  <p:transition advClick="0"/>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30722" name="Rectangle 2"/>
          <p:cNvSpPr>
            <a:spLocks noGrp="1" noChangeArrowheads="1"/>
          </p:cNvSpPr>
          <p:nvPr>
            <p:ph type="ctrTitle"/>
          </p:nvPr>
        </p:nvSpPr>
        <p:spPr>
          <a:xfrm>
            <a:off x="457200" y="2743200"/>
            <a:ext cx="8458200" cy="1143000"/>
          </a:xfrm>
        </p:spPr>
        <p:txBody>
          <a:bodyPr/>
          <a:lstStyle/>
          <a:p>
            <a:r>
              <a:rPr lang="en-US" sz="4000" b="1" dirty="0" smtClean="0"/>
              <a:t>Photography Club plans to provide food at their first meeting. They have 20 cookies and 40 slices of pizza to be shared equally. Each student who attended had the same number of whole cookies and slices of pizza, with nothing left over. What is the greatest number of students who can attend? </a:t>
            </a:r>
            <a:endParaRPr lang="en-US" sz="4000" b="1" dirty="0"/>
          </a:p>
        </p:txBody>
      </p:sp>
      <p:sp>
        <p:nvSpPr>
          <p:cNvPr id="30726"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65538" name="Rectangle 2"/>
          <p:cNvSpPr>
            <a:spLocks noGrp="1" noChangeArrowheads="1"/>
          </p:cNvSpPr>
          <p:nvPr>
            <p:ph type="ctrTitle"/>
          </p:nvPr>
        </p:nvSpPr>
        <p:spPr>
          <a:xfrm>
            <a:off x="685800" y="2286000"/>
            <a:ext cx="7772400" cy="1143000"/>
          </a:xfrm>
        </p:spPr>
        <p:txBody>
          <a:bodyPr/>
          <a:lstStyle/>
          <a:p>
            <a:r>
              <a:rPr lang="en-US" sz="6000" b="1" dirty="0" smtClean="0"/>
              <a:t>GCF=  20 students </a:t>
            </a:r>
            <a:endParaRPr lang="en-US" dirty="0"/>
          </a:p>
        </p:txBody>
      </p:sp>
    </p:spTree>
  </p:cSld>
  <p:clrMapOvr>
    <a:masterClrMapping/>
  </p:clrMapOvr>
  <p:transition advClick="0"/>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31746" name="Rectangle 2"/>
          <p:cNvSpPr>
            <a:spLocks noGrp="1" noChangeArrowheads="1"/>
          </p:cNvSpPr>
          <p:nvPr>
            <p:ph type="ctrTitle"/>
          </p:nvPr>
        </p:nvSpPr>
        <p:spPr>
          <a:xfrm>
            <a:off x="762000" y="2514600"/>
            <a:ext cx="7772400" cy="1143000"/>
          </a:xfrm>
        </p:spPr>
        <p:txBody>
          <a:bodyPr/>
          <a:lstStyle/>
          <a:p>
            <a:r>
              <a:rPr lang="en-US" b="1" dirty="0" smtClean="0"/>
              <a:t>Sam can speed walk a mile in 16 minutes, and Dan can speed walk a mile in 14 minutes. If they start at the same time on the track, how long will it take before they meet at the starting point again?</a:t>
            </a:r>
            <a:endParaRPr lang="en-US" b="1" dirty="0"/>
          </a:p>
        </p:txBody>
      </p:sp>
      <p:sp>
        <p:nvSpPr>
          <p:cNvPr id="31750"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66562" name="Rectangle 2"/>
          <p:cNvSpPr>
            <a:spLocks noGrp="1" noChangeArrowheads="1"/>
          </p:cNvSpPr>
          <p:nvPr>
            <p:ph type="ctrTitle"/>
          </p:nvPr>
        </p:nvSpPr>
        <p:spPr>
          <a:xfrm>
            <a:off x="685800" y="2286000"/>
            <a:ext cx="7772400" cy="1143000"/>
          </a:xfrm>
        </p:spPr>
        <p:txBody>
          <a:bodyPr/>
          <a:lstStyle/>
          <a:p>
            <a:r>
              <a:rPr lang="en-US" sz="6000" b="1" dirty="0" smtClean="0"/>
              <a:t>LCM= 112 minutes </a:t>
            </a:r>
            <a:endParaRPr lang="en-US" dirty="0"/>
          </a:p>
        </p:txBody>
      </p:sp>
    </p:spTree>
  </p:cSld>
  <p:clrMapOvr>
    <a:masterClrMapping/>
  </p:clrMapOvr>
  <p:transition advClick="0"/>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32770" name="Rectangle 2"/>
          <p:cNvSpPr>
            <a:spLocks noGrp="1" noChangeArrowheads="1"/>
          </p:cNvSpPr>
          <p:nvPr>
            <p:ph type="ctrTitle"/>
          </p:nvPr>
        </p:nvSpPr>
        <p:spPr>
          <a:xfrm>
            <a:off x="685800" y="2514600"/>
            <a:ext cx="7772400" cy="1143000"/>
          </a:xfrm>
        </p:spPr>
        <p:txBody>
          <a:bodyPr/>
          <a:lstStyle/>
          <a:p>
            <a:r>
              <a:rPr lang="en-US" sz="4000" b="1" dirty="0" smtClean="0"/>
              <a:t>Mrs. Mayer has 27 students in her fifth period class and Miss </a:t>
            </a:r>
            <a:r>
              <a:rPr lang="en-US" sz="4000" b="1" dirty="0" err="1" smtClean="0"/>
              <a:t>Vinborg</a:t>
            </a:r>
            <a:r>
              <a:rPr lang="en-US" sz="4000" b="1" dirty="0" smtClean="0"/>
              <a:t> has 18 in her fifth period class. If they plan to combine the classes to make the greatest number of groups by equally dividing up each teacher’s students, how many groups can they make?</a:t>
            </a:r>
            <a:endParaRPr lang="en-US" sz="4000" b="1" dirty="0"/>
          </a:p>
        </p:txBody>
      </p:sp>
      <p:sp>
        <p:nvSpPr>
          <p:cNvPr id="32774"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67586" name="Rectangle 2"/>
          <p:cNvSpPr>
            <a:spLocks noGrp="1" noChangeArrowheads="1"/>
          </p:cNvSpPr>
          <p:nvPr>
            <p:ph type="ctrTitle"/>
          </p:nvPr>
        </p:nvSpPr>
        <p:spPr>
          <a:xfrm>
            <a:off x="685800" y="2286000"/>
            <a:ext cx="7772400" cy="1143000"/>
          </a:xfrm>
        </p:spPr>
        <p:txBody>
          <a:bodyPr/>
          <a:lstStyle/>
          <a:p>
            <a:r>
              <a:rPr lang="en-US" sz="6000" b="1" dirty="0" smtClean="0"/>
              <a:t>GCF= 9 groups </a:t>
            </a:r>
            <a:endParaRPr lang="en-US" dirty="0"/>
          </a:p>
        </p:txBody>
      </p:sp>
    </p:spTree>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6156" name="Rectangle 12"/>
          <p:cNvSpPr>
            <a:spLocks noChangeArrowheads="1"/>
          </p:cNvSpPr>
          <p:nvPr/>
        </p:nvSpPr>
        <p:spPr bwMode="auto">
          <a:xfrm>
            <a:off x="685800" y="2130425"/>
            <a:ext cx="7772400" cy="1470025"/>
          </a:xfrm>
          <a:prstGeom prst="rect">
            <a:avLst/>
          </a:prstGeom>
          <a:noFill/>
          <a:ln w="9525">
            <a:noFill/>
            <a:miter lim="800000"/>
            <a:headEnd/>
            <a:tailEnd/>
          </a:ln>
          <a:effectLst/>
        </p:spPr>
        <p:txBody>
          <a:bodyPr anchor="ctr"/>
          <a:lstStyle/>
          <a:p>
            <a:pPr algn="ctr"/>
            <a:endParaRPr lang="en-US" sz="4400" b="1">
              <a:solidFill>
                <a:schemeClr val="tx2"/>
              </a:solidFill>
              <a:latin typeface="Arial" charset="0"/>
            </a:endParaRPr>
          </a:p>
        </p:txBody>
      </p:sp>
      <p:sp>
        <p:nvSpPr>
          <p:cNvPr id="6157" name="Rectangle 13"/>
          <p:cNvSpPr>
            <a:spLocks noGrp="1" noChangeArrowheads="1"/>
          </p:cNvSpPr>
          <p:nvPr>
            <p:ph type="ctrTitle"/>
          </p:nvPr>
        </p:nvSpPr>
        <p:spPr>
          <a:xfrm>
            <a:off x="685800" y="2286000"/>
            <a:ext cx="7772400" cy="1143000"/>
          </a:xfrm>
        </p:spPr>
        <p:txBody>
          <a:bodyPr/>
          <a:lstStyle/>
          <a:p>
            <a:r>
              <a:rPr lang="en-US" b="1" dirty="0" smtClean="0"/>
              <a:t>This type of number has MORE than two factors</a:t>
            </a:r>
            <a:endParaRPr lang="en-US" b="1" dirty="0"/>
          </a:p>
        </p:txBody>
      </p:sp>
      <p:sp>
        <p:nvSpPr>
          <p:cNvPr id="6158" name="AutoShape 14">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overrideClrMapping bg1="dk2" tx1="lt1" bg2="dk1" tx2="lt2" accent1="accent1" accent2="accent2" accent3="accent3" accent4="accent4" accent5="accent5" accent6="accent6" hlink="hlink" folHlink="folHlink"/>
  </p:clrMapOvr>
  <p:transition advClick="0"/>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33794" name="Rectangle 2"/>
          <p:cNvSpPr>
            <a:spLocks noGrp="1" noChangeArrowheads="1"/>
          </p:cNvSpPr>
          <p:nvPr>
            <p:ph type="ctrTitle"/>
          </p:nvPr>
        </p:nvSpPr>
        <p:spPr>
          <a:xfrm>
            <a:off x="685800" y="2286000"/>
            <a:ext cx="7772400" cy="1143000"/>
          </a:xfrm>
        </p:spPr>
        <p:txBody>
          <a:bodyPr/>
          <a:lstStyle/>
          <a:p>
            <a:r>
              <a:rPr lang="en-US" sz="4000" b="1" dirty="0" smtClean="0"/>
              <a:t>Lisa is making activity baskets to donate to charity. She has 12 coloring books, 28 markers, and 36 crayons. What is the greatest number of baskets she can make if each type of toy is equally distributed among the baskets? </a:t>
            </a:r>
            <a:endParaRPr lang="en-US" sz="4000" b="1" dirty="0"/>
          </a:p>
        </p:txBody>
      </p:sp>
      <p:sp>
        <p:nvSpPr>
          <p:cNvPr id="33798" name="AutoShape 6">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68610" name="Rectangle 2"/>
          <p:cNvSpPr>
            <a:spLocks noGrp="1" noChangeArrowheads="1"/>
          </p:cNvSpPr>
          <p:nvPr>
            <p:ph type="ctrTitle"/>
          </p:nvPr>
        </p:nvSpPr>
        <p:spPr>
          <a:xfrm>
            <a:off x="685800" y="2286000"/>
            <a:ext cx="7772400" cy="1143000"/>
          </a:xfrm>
        </p:spPr>
        <p:txBody>
          <a:bodyPr/>
          <a:lstStyle/>
          <a:p>
            <a:r>
              <a:rPr lang="en-US" sz="6000" b="1" dirty="0" smtClean="0"/>
              <a:t>GCF= 4 baskets </a:t>
            </a:r>
            <a:endParaRPr lang="en-US" dirty="0"/>
          </a:p>
        </p:txBody>
      </p:sp>
    </p:spTree>
  </p:cSld>
  <p:clrMapOvr>
    <a:masterClrMapping/>
  </p:clrMapOvr>
  <p:transition advClick="0"/>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3074" name="Rectangle 2"/>
          <p:cNvSpPr>
            <a:spLocks noGrp="1" noChangeArrowheads="1"/>
          </p:cNvSpPr>
          <p:nvPr>
            <p:ph type="ctrTitle"/>
          </p:nvPr>
        </p:nvSpPr>
        <p:spPr>
          <a:xfrm>
            <a:off x="685800" y="2286000"/>
            <a:ext cx="7772400" cy="1143000"/>
          </a:xfrm>
        </p:spPr>
        <p:txBody>
          <a:bodyPr/>
          <a:lstStyle/>
          <a:p>
            <a:r>
              <a:rPr lang="en-US" sz="4000" b="1" dirty="0" smtClean="0"/>
              <a:t>Bottled water comes in cases of 24. Cups come in packs of 30. If Jim wants to hand out cups of water during a 5k race, what is the smallest quantity of both water and cups he needs to buy in order to serve the same amount of each to </a:t>
            </a:r>
            <a:r>
              <a:rPr lang="en-US" sz="4000" b="1" smtClean="0"/>
              <a:t>the runners?</a:t>
            </a:r>
            <a:endParaRPr lang="en-US" sz="4000" b="1" dirty="0"/>
          </a:p>
        </p:txBody>
      </p:sp>
      <p:sp>
        <p:nvSpPr>
          <p:cNvPr id="3079" name="AutoShape 7">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5" name="Rectangle 4"/>
          <p:cNvSpPr>
            <a:spLocks noGrp="1" noChangeArrowheads="1"/>
          </p:cNvSpPr>
          <p:nvPr/>
        </p:nvSpPr>
        <p:spPr bwMode="auto">
          <a:xfrm>
            <a:off x="457200" y="3048000"/>
            <a:ext cx="8458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a:lstStyle>
          <a:p>
            <a:r>
              <a:rPr lang="en-US" sz="4800" b="1" dirty="0" smtClean="0"/>
              <a:t>24: 24, 48, 72, 96, 120</a:t>
            </a:r>
            <a:br>
              <a:rPr lang="en-US" sz="4800" b="1" dirty="0" smtClean="0"/>
            </a:br>
            <a:r>
              <a:rPr lang="en-US" sz="4800" b="1" dirty="0" smtClean="0"/>
              <a:t>30: 30, 60, 90, 120</a:t>
            </a:r>
            <a:r>
              <a:rPr lang="en-US" sz="4800" b="1" dirty="0"/>
              <a:t> </a:t>
            </a:r>
            <a:r>
              <a:rPr lang="en-US" sz="4800" b="1" dirty="0" smtClean="0"/>
              <a:t/>
            </a:r>
            <a:br>
              <a:rPr lang="en-US" sz="4800" b="1" dirty="0" smtClean="0"/>
            </a:br>
            <a:endParaRPr lang="en-US" sz="4800" b="1" dirty="0" smtClean="0"/>
          </a:p>
          <a:p>
            <a:r>
              <a:rPr lang="en-US" sz="4800" b="1" dirty="0" smtClean="0"/>
              <a:t>120 </a:t>
            </a:r>
            <a:r>
              <a:rPr lang="en-US" sz="4800" b="1" dirty="0"/>
              <a:t>of each item is needed; </a:t>
            </a:r>
            <a:br>
              <a:rPr lang="en-US" sz="4800" b="1" dirty="0"/>
            </a:br>
            <a:r>
              <a:rPr lang="en-US" sz="4800" b="1" dirty="0"/>
              <a:t>5 cases of water</a:t>
            </a:r>
            <a:br>
              <a:rPr lang="en-US" sz="4800" b="1" dirty="0"/>
            </a:br>
            <a:r>
              <a:rPr lang="en-US" sz="4800" b="1" dirty="0"/>
              <a:t>4 packs of cups</a:t>
            </a:r>
            <a:br>
              <a:rPr lang="en-US" sz="4800" b="1" dirty="0"/>
            </a:br>
            <a:r>
              <a:rPr lang="en-US" sz="6000" b="1" dirty="0" smtClean="0"/>
              <a:t/>
            </a:r>
            <a:br>
              <a:rPr lang="en-US" sz="6000" b="1" dirty="0" smtClean="0"/>
            </a:br>
            <a:r>
              <a:rPr lang="en-US" sz="6000" b="1" dirty="0" smtClean="0"/>
              <a:t> </a:t>
            </a:r>
            <a:endParaRPr lang="en-US" dirty="0"/>
          </a:p>
        </p:txBody>
      </p:sp>
      <mc:AlternateContent xmlns:mc="http://schemas.openxmlformats.org/markup-compatibility/2006">
        <mc:Choice xmlns:p14="http://schemas.microsoft.com/office/powerpoint/2010/main" Requires="p14">
          <p:contentPart p14:bwMode="auto" r:id="rId2">
            <p14:nvContentPartPr>
              <p14:cNvPr id="6" name="Ink 3"/>
              <p14:cNvContentPartPr>
                <a14:cpLocks xmlns:a14="http://schemas.microsoft.com/office/drawing/2010/main" noRot="1" noChangeAspect="1" noEditPoints="1" noChangeArrowheads="1" noChangeShapeType="1"/>
              </p14:cNvContentPartPr>
              <p14:nvPr/>
            </p14:nvContentPartPr>
            <p14:xfrm>
              <a:off x="6149752" y="1213416"/>
              <a:ext cx="1273290" cy="1129860"/>
            </p14:xfrm>
          </p:contentPart>
        </mc:Choice>
        <mc:Fallback>
          <p:pic>
            <p:nvPicPr>
              <p:cNvPr id="6" name="Ink 3"/>
              <p:cNvPicPr>
                <a:picLocks noRot="1" noChangeAspect="1" noEditPoints="1" noChangeArrowheads="1" noChangeShapeType="1"/>
              </p:cNvPicPr>
              <p:nvPr/>
            </p:nvPicPr>
            <p:blipFill>
              <a:blip r:embed="rId3"/>
              <a:stretch>
                <a:fillRect/>
              </a:stretch>
            </p:blipFill>
            <p:spPr>
              <a:xfrm>
                <a:off x="6140392" y="1204055"/>
                <a:ext cx="1292010" cy="1148583"/>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4" name="Ink 3"/>
              <p14:cNvContentPartPr/>
              <p14:nvPr/>
            </p14:nvContentPartPr>
            <p14:xfrm>
              <a:off x="8152108" y="1348377"/>
              <a:ext cx="360" cy="360"/>
            </p14:xfrm>
          </p:contentPart>
        </mc:Choice>
        <mc:Fallback>
          <p:pic>
            <p:nvPicPr>
              <p:cNvPr id="4" name="Ink 3"/>
              <p:cNvPicPr/>
              <p:nvPr/>
            </p:nvPicPr>
            <p:blipFill>
              <a:blip r:embed="rId5"/>
              <a:stretch>
                <a:fillRect/>
              </a:stretch>
            </p:blipFill>
            <p:spPr>
              <a:xfrm>
                <a:off x="8140228" y="1336497"/>
                <a:ext cx="24120" cy="241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9" name="Ink 3"/>
              <p14:cNvContentPartPr>
                <a14:cpLocks xmlns:a14="http://schemas.microsoft.com/office/drawing/2010/main" noRot="1" noChangeAspect="1" noEditPoints="1" noChangeArrowheads="1" noChangeShapeType="1"/>
              </p14:cNvContentPartPr>
              <p14:nvPr/>
            </p14:nvContentPartPr>
            <p14:xfrm>
              <a:off x="6786397" y="296124"/>
              <a:ext cx="1273290" cy="1129860"/>
            </p14:xfrm>
          </p:contentPart>
        </mc:Choice>
        <mc:Fallback>
          <p:pic>
            <p:nvPicPr>
              <p:cNvPr id="9" name="Ink 3"/>
              <p:cNvPicPr>
                <a:picLocks noRot="1" noChangeAspect="1" noEditPoints="1" noChangeArrowheads="1" noChangeShapeType="1"/>
              </p:cNvPicPr>
              <p:nvPr/>
            </p:nvPicPr>
            <p:blipFill>
              <a:blip r:embed="rId3"/>
              <a:stretch>
                <a:fillRect/>
              </a:stretch>
            </p:blipFill>
            <p:spPr>
              <a:xfrm>
                <a:off x="6777037" y="286763"/>
                <a:ext cx="1292010" cy="1148583"/>
              </a:xfrm>
              <a:prstGeom prst="rect">
                <a:avLst/>
              </a:prstGeom>
            </p:spPr>
          </p:pic>
        </mc:Fallback>
      </mc:AlternateContent>
    </p:spTree>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40965" name="Rectangle 5"/>
          <p:cNvSpPr>
            <a:spLocks noGrp="1" noChangeArrowheads="1"/>
          </p:cNvSpPr>
          <p:nvPr>
            <p:ph type="ctrTitle"/>
          </p:nvPr>
        </p:nvSpPr>
        <p:spPr>
          <a:xfrm>
            <a:off x="685800" y="2286000"/>
            <a:ext cx="7772400" cy="1143000"/>
          </a:xfrm>
          <a:noFill/>
          <a:ln/>
        </p:spPr>
        <p:txBody>
          <a:bodyPr/>
          <a:lstStyle/>
          <a:p>
            <a:r>
              <a:rPr lang="en-US" b="1" dirty="0" smtClean="0"/>
              <a:t>Composite</a:t>
            </a:r>
            <a:endParaRPr lang="en-US" sz="6000" dirty="0"/>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7176" name="Rectangle 8"/>
          <p:cNvSpPr>
            <a:spLocks noGrp="1" noChangeArrowheads="1"/>
          </p:cNvSpPr>
          <p:nvPr>
            <p:ph type="ctrTitle"/>
          </p:nvPr>
        </p:nvSpPr>
        <p:spPr>
          <a:noFill/>
          <a:ln/>
        </p:spPr>
        <p:txBody>
          <a:bodyPr/>
          <a:lstStyle/>
          <a:p>
            <a:r>
              <a:rPr lang="en-US" b="1" dirty="0" smtClean="0"/>
              <a:t>Give an example of an ODD composite number</a:t>
            </a:r>
            <a:endParaRPr lang="en-US" b="1" dirty="0"/>
          </a:p>
        </p:txBody>
      </p:sp>
      <p:sp>
        <p:nvSpPr>
          <p:cNvPr id="7177" name="AutoShape 9">
            <a:hlinkClick r:id="" action="ppaction://hlinkshowjump?jump=nextslide" highlightClick="1"/>
          </p:cNvPr>
          <p:cNvSpPr>
            <a:spLocks noChangeArrowheads="1"/>
          </p:cNvSpPr>
          <p:nvPr/>
        </p:nvSpPr>
        <p:spPr bwMode="auto">
          <a:xfrm>
            <a:off x="8610600" y="6324600"/>
            <a:ext cx="533400" cy="533400"/>
          </a:xfrm>
          <a:prstGeom prst="actionButtonHelp">
            <a:avLst/>
          </a:prstGeom>
          <a:solidFill>
            <a:srgbClr val="000080"/>
          </a:solidFill>
          <a:ln w="9525">
            <a:solidFill>
              <a:srgbClr val="FFFFFF"/>
            </a:solid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Template by            Modified by</a:t>
            </a:r>
          </a:p>
          <a:p>
            <a:r>
              <a:rPr lang="en-US"/>
              <a:t>Bill Arcuri, WCSD    Chad Vance, CCISD</a:t>
            </a:r>
          </a:p>
        </p:txBody>
      </p:sp>
      <p:sp>
        <p:nvSpPr>
          <p:cNvPr id="41989" name="Rectangle 5"/>
          <p:cNvSpPr>
            <a:spLocks noGrp="1" noChangeArrowheads="1"/>
          </p:cNvSpPr>
          <p:nvPr>
            <p:ph type="ctrTitle"/>
          </p:nvPr>
        </p:nvSpPr>
        <p:spPr>
          <a:xfrm>
            <a:off x="685800" y="2286000"/>
            <a:ext cx="7772400" cy="1143000"/>
          </a:xfrm>
          <a:noFill/>
          <a:ln/>
        </p:spPr>
        <p:txBody>
          <a:bodyPr/>
          <a:lstStyle/>
          <a:p>
            <a:r>
              <a:rPr lang="en-US" b="1" dirty="0" smtClean="0"/>
              <a:t>9, 15, 21, 25, 27, 33, 35, 39….51</a:t>
            </a:r>
            <a:r>
              <a:rPr lang="en-US" b="1" dirty="0" smtClean="0"/>
              <a:t>……</a:t>
            </a:r>
            <a:br>
              <a:rPr lang="en-US" b="1" dirty="0" smtClean="0"/>
            </a:br>
            <a:r>
              <a:rPr lang="en-US" b="1" dirty="0"/>
              <a:t/>
            </a:r>
            <a:br>
              <a:rPr lang="en-US" b="1" dirty="0"/>
            </a:br>
            <a:r>
              <a:rPr lang="en-US" b="1" dirty="0" smtClean="0"/>
              <a:t>(answers may vary)</a:t>
            </a:r>
            <a:endParaRPr lang="en-US" dirty="0"/>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99"/>
      </a:dk2>
      <a:lt2>
        <a:srgbClr val="FFFF00"/>
      </a:lt2>
      <a:accent1>
        <a:srgbClr val="FF9900"/>
      </a:accent1>
      <a:accent2>
        <a:srgbClr val="00FFFF"/>
      </a:accent2>
      <a:accent3>
        <a:srgbClr val="AAAACA"/>
      </a:accent3>
      <a:accent4>
        <a:srgbClr val="DADADA"/>
      </a:accent4>
      <a:accent5>
        <a:srgbClr val="FFCAAA"/>
      </a:accent5>
      <a:accent6>
        <a:srgbClr val="00E7E7"/>
      </a:accent6>
      <a:hlink>
        <a:srgbClr val="FFFFFF"/>
      </a:hlink>
      <a:folHlink>
        <a:srgbClr val="0000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99"/>
    </a:dk2>
    <a:lt2>
      <a:srgbClr val="FFFF00"/>
    </a:lt2>
    <a:accent1>
      <a:srgbClr val="FF9900"/>
    </a:accent1>
    <a:accent2>
      <a:srgbClr val="00FFFF"/>
    </a:accent2>
    <a:accent3>
      <a:srgbClr val="AAAACA"/>
    </a:accent3>
    <a:accent4>
      <a:srgbClr val="DADADA"/>
    </a:accent4>
    <a:accent5>
      <a:srgbClr val="FFCAAA"/>
    </a:accent5>
    <a:accent6>
      <a:srgbClr val="00E7E7"/>
    </a:accent6>
    <a:hlink>
      <a:srgbClr val="FFFFFF"/>
    </a:hlink>
    <a:folHlink>
      <a:srgbClr val="000066"/>
    </a:folHlink>
  </a:clrScheme>
</a:themeOverride>
</file>

<file path=docProps/app.xml><?xml version="1.0" encoding="utf-8"?>
<Properties xmlns="http://schemas.openxmlformats.org/officeDocument/2006/extended-properties" xmlns:vt="http://schemas.openxmlformats.org/officeDocument/2006/docPropsVTypes">
  <Template/>
  <TotalTime>818</TotalTime>
  <Words>1640</Words>
  <Application>Microsoft Office PowerPoint</Application>
  <PresentationFormat>On-screen Show (4:3)</PresentationFormat>
  <Paragraphs>248</Paragraphs>
  <Slides>63</Slides>
  <Notes>4</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63</vt:i4>
      </vt:variant>
    </vt:vector>
  </HeadingPairs>
  <TitlesOfParts>
    <vt:vector size="67" baseType="lpstr">
      <vt:lpstr>Arial</vt:lpstr>
      <vt:lpstr>Benguiat Frisky</vt:lpstr>
      <vt:lpstr>Times New Roman</vt:lpstr>
      <vt:lpstr>Default Design</vt:lpstr>
      <vt:lpstr>JEOPARDY!</vt:lpstr>
      <vt:lpstr>PowerPoint Presentation</vt:lpstr>
      <vt:lpstr>Daily Double Graphic and Sound Effect!</vt:lpstr>
      <vt:lpstr>This type of number has ONLY two factors </vt:lpstr>
      <vt:lpstr>Prime</vt:lpstr>
      <vt:lpstr>This type of number has MORE than two factors</vt:lpstr>
      <vt:lpstr>Composite</vt:lpstr>
      <vt:lpstr>Give an example of an ODD composite number</vt:lpstr>
      <vt:lpstr>9, 15, 21, 25, 27, 33, 35, 39….51……  (answers may vary)</vt:lpstr>
      <vt:lpstr>This type of number has an odd number of factors because two factors are exactly the same.  (number multiplied by itself results in this kind of number)</vt:lpstr>
      <vt:lpstr>  Square Number  </vt:lpstr>
      <vt:lpstr>Why is 2 the only even prime number?</vt:lpstr>
      <vt:lpstr>   All other even numbers have more than two factors. They are divisible by one and themselves, and then two and its factor pair.</vt:lpstr>
      <vt:lpstr>Find all the factors of 30</vt:lpstr>
      <vt:lpstr>30  1 30 2    15 3 10 5   6 </vt:lpstr>
      <vt:lpstr>Find all the factors of 64</vt:lpstr>
      <vt:lpstr>64 1 64 2 32 4 16 8   8</vt:lpstr>
      <vt:lpstr>Find all the factors of 51</vt:lpstr>
      <vt:lpstr>        51       1    51       3    17</vt:lpstr>
      <vt:lpstr>Find all the factors of 72</vt:lpstr>
      <vt:lpstr>    72          1   72         2   36                         3    24                         4    18                         6    12         8     9</vt:lpstr>
      <vt:lpstr>Find all the factors of 120</vt:lpstr>
      <vt:lpstr>   120    1  120    2   60    3   40       4   30    5   24    6   20    8   15        10  12</vt:lpstr>
      <vt:lpstr>List the first five multiples of 7</vt:lpstr>
      <vt:lpstr>7:  7, 14, 21, 28, 35 </vt:lpstr>
      <vt:lpstr>List the first five multiples of 15</vt:lpstr>
      <vt:lpstr>15:  15, 30, 45, 60, 75 </vt:lpstr>
      <vt:lpstr>List the first 5 multiples of 80</vt:lpstr>
      <vt:lpstr>80:  80, 160, 240, 320, 400 </vt:lpstr>
      <vt:lpstr>How do you find multiples?</vt:lpstr>
      <vt:lpstr>Multiply the given number by any other whole number (Multiples we multiply- they go on forever!)</vt:lpstr>
      <vt:lpstr>List the first 5 multiples of 14</vt:lpstr>
      <vt:lpstr>14: 14, 28, 42, 56, 70 </vt:lpstr>
      <vt:lpstr>What is the GCF of 30 and 25?</vt:lpstr>
      <vt:lpstr> </vt:lpstr>
      <vt:lpstr>What is the GCF of 36 and 45?</vt:lpstr>
      <vt:lpstr>     36                 45 1     30     1    25 2     18     3     15 3     12                    5     9 4      9 6      6             GCF=9</vt:lpstr>
      <vt:lpstr>What is the GCF of  100 and 72?</vt:lpstr>
      <vt:lpstr>   100                  72    1  100         1  72    2   50                       2   36       4   25                       3   24       5   20                       4   18             10  10                       6   12                                         8    9      GCF=4</vt:lpstr>
      <vt:lpstr>What is the GCF of  63 and 84?</vt:lpstr>
      <vt:lpstr>PowerPoint Presentation</vt:lpstr>
      <vt:lpstr>Find the GCF of  18, 24, 54</vt:lpstr>
      <vt:lpstr>18: 1, 2, 3, 6, 9, 18 24: 1, 2, 3, 4, 6, 8, 12, 24 54: 1, 2, 3, 6, 9, 18, 27, 54      GCF= 6</vt:lpstr>
      <vt:lpstr>What is the LCM of  4 and 20?</vt:lpstr>
      <vt:lpstr>4: 4, 8, 12, 16, 20, 24  20: 20      LCM= 20 </vt:lpstr>
      <vt:lpstr>What is the LCM of  7 and 13?</vt:lpstr>
      <vt:lpstr>7: 7, 14, 21, 28, 35, 42, 56, 63, 70, 77, 84, 91  13: 13, 26, 39, 52, 65, 78, 91     LCM= 91</vt:lpstr>
      <vt:lpstr>What is the LCM of 11 and 4?</vt:lpstr>
      <vt:lpstr>11: 11, 22, 33, 44, 55, 66, 77 4: 4, 8, 12, 16, 20, 24, 28, 32, 36,          40, 44     LCM= 44</vt:lpstr>
      <vt:lpstr>Find the LCM of  15 and 25</vt:lpstr>
      <vt:lpstr>15: 15, 30, 45, 60, 75, 90 25: 25, 50, 75        LCM= 75</vt:lpstr>
      <vt:lpstr>What is the LCM of 8, 32, and 48?</vt:lpstr>
      <vt:lpstr>8: 8, 16, 24, 32, 40, 48, 56, 64, 72, 80, 88, 96  32: 32, 64, 96 48: 48, 96     LCM= 96</vt:lpstr>
      <vt:lpstr>Photography Club plans to provide food at their first meeting. They have 20 cookies and 40 slices of pizza to be shared equally. Each student who attended had the same number of whole cookies and slices of pizza, with nothing left over. What is the greatest number of students who can attend? </vt:lpstr>
      <vt:lpstr>GCF=  20 students </vt:lpstr>
      <vt:lpstr>Sam can speed walk a mile in 16 minutes, and Dan can speed walk a mile in 14 minutes. If they start at the same time on the track, how long will it take before they meet at the starting point again?</vt:lpstr>
      <vt:lpstr>LCM= 112 minutes </vt:lpstr>
      <vt:lpstr>Mrs. Mayer has 27 students in her fifth period class and Miss Vinborg has 18 in her fifth period class. If they plan to combine the classes to make the greatest number of groups by equally dividing up each teacher’s students, how many groups can they make?</vt:lpstr>
      <vt:lpstr>GCF= 9 groups </vt:lpstr>
      <vt:lpstr>Lisa is making activity baskets to donate to charity. She has 12 coloring books, 28 markers, and 36 crayons. What is the greatest number of baskets she can make if each type of toy is equally distributed among the baskets? </vt:lpstr>
      <vt:lpstr>GCF= 4 baskets </vt:lpstr>
      <vt:lpstr>Bottled water comes in cases of 24. Cups come in packs of 30. If Jim wants to hand out cups of water during a 5k race, what is the smallest quantity of both water and cups he needs to buy in order to serve the same amount of each to the runners?</vt:lpstr>
      <vt:lpstr>PowerPoint Presentation</vt:lpstr>
    </vt:vector>
  </TitlesOfParts>
  <Company>Compaq</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Bill Arcuri</dc:creator>
  <cp:lastModifiedBy>Mayer, Kristy</cp:lastModifiedBy>
  <cp:revision>62</cp:revision>
  <dcterms:created xsi:type="dcterms:W3CDTF">2015-10-07T01:18:49Z</dcterms:created>
  <dcterms:modified xsi:type="dcterms:W3CDTF">2017-09-11T13:18:36Z</dcterms:modified>
</cp:coreProperties>
</file>